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71" r:id="rId7"/>
    <p:sldId id="259" r:id="rId8"/>
    <p:sldId id="261" r:id="rId9"/>
    <p:sldId id="262" r:id="rId10"/>
    <p:sldId id="263" r:id="rId11"/>
    <p:sldId id="264" r:id="rId12"/>
    <p:sldId id="265" r:id="rId13"/>
    <p:sldId id="266" r:id="rId14"/>
    <p:sldId id="267" r:id="rId15"/>
    <p:sldId id="268" r:id="rId16"/>
    <p:sldId id="269" r:id="rId17"/>
    <p:sldId id="270" r:id="rId18"/>
  </p:sldIdLst>
  <p:sldSz cx="24384000" cy="13716000"/>
  <p:notesSz cx="6858000" cy="9144000"/>
  <p:embeddedFontLst>
    <p:embeddedFont>
      <p:font typeface="Helvetica Neue" panose="020B0604020202020204" charset="0"/>
      <p:regular r:id="rId20"/>
      <p:bold r:id="rId21"/>
      <p:italic r:id="rId22"/>
      <p:boldItalic r:id="rId23"/>
    </p:embeddedFont>
    <p:embeddedFont>
      <p:font typeface="Lato Black" panose="020F0502020204030203" pitchFamily="34" charset="0"/>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IiEqyeVJC7MlZiEfQD7neZm0I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7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8d1b99eaa_0_2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d8d1b99eaa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8d1b99eaa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d8d1b99ea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3de4c33c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33de4c33c5_0_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30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308e975ca0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dirty="0">
                <a:solidFill>
                  <a:srgbClr val="173D6D"/>
                </a:solidFill>
                <a:latin typeface="Helvetica Neue"/>
                <a:ea typeface="Helvetica Neue"/>
                <a:cs typeface="Helvetica Neue"/>
                <a:sym typeface="Helvetica Neue"/>
              </a:rPr>
              <a:t>Maurice Harary had a successful career securing multi-million dollar deals for global corporations, but felt unfulfilled. After collaborating on an RFP with his wife, Jordan, they realized their combined skills could help small businesses. Maurice left his corporate job, and The Bid Lab was born.</a:t>
            </a:r>
          </a:p>
          <a:p>
            <a:pPr marL="0" lvl="0" indent="0" algn="l" rtl="0">
              <a:lnSpc>
                <a:spcPct val="115000"/>
              </a:lnSpc>
              <a:spcBef>
                <a:spcPts val="1000"/>
              </a:spcBef>
              <a:spcAft>
                <a:spcPts val="0"/>
              </a:spcAft>
              <a:buNone/>
            </a:pPr>
            <a:endParaRPr lang="en-US" sz="2400" dirty="0">
              <a:solidFill>
                <a:srgbClr val="173D6D"/>
              </a:solidFill>
              <a:latin typeface="Helvetica Neue"/>
              <a:ea typeface="Helvetica Neue"/>
              <a:cs typeface="Helvetica Neue"/>
              <a:sym typeface="Helvetica Neue"/>
            </a:endParaRPr>
          </a:p>
          <a:p>
            <a:pPr marL="0" lvl="0" indent="0" algn="l" rtl="0">
              <a:lnSpc>
                <a:spcPct val="115000"/>
              </a:lnSpc>
              <a:spcBef>
                <a:spcPts val="1000"/>
              </a:spcBef>
              <a:spcAft>
                <a:spcPts val="0"/>
              </a:spcAft>
              <a:buNone/>
            </a:pPr>
            <a:r>
              <a:rPr lang="en-US" sz="2400" dirty="0">
                <a:solidFill>
                  <a:srgbClr val="173D6D"/>
                </a:solidFill>
                <a:latin typeface="Helvetica Neue"/>
                <a:ea typeface="Helvetica Neue"/>
                <a:cs typeface="Helvetica Neue"/>
                <a:sym typeface="Helvetica Neue"/>
              </a:rPr>
              <a:t>From the early days of The Bid Lab, Maurice and Jordan poured their hearts into each project and gradually grew their bootstrapped remote startup into a thriving organization. </a:t>
            </a:r>
          </a:p>
          <a:p>
            <a:pPr marL="0" lvl="0" indent="0" algn="l" rtl="0">
              <a:lnSpc>
                <a:spcPct val="115000"/>
              </a:lnSpc>
              <a:spcBef>
                <a:spcPts val="1000"/>
              </a:spcBef>
              <a:spcAft>
                <a:spcPts val="0"/>
              </a:spcAft>
              <a:buNone/>
            </a:pPr>
            <a:endParaRPr lang="en-US" sz="2400" dirty="0">
              <a:solidFill>
                <a:srgbClr val="173D6D"/>
              </a:solidFill>
              <a:latin typeface="Helvetica Neue"/>
              <a:ea typeface="Helvetica Neue"/>
              <a:cs typeface="Helvetica Neue"/>
              <a:sym typeface="Helvetica Neue"/>
            </a:endParaRPr>
          </a:p>
          <a:p>
            <a:pPr marL="0" lvl="0" indent="0" algn="l" rtl="0">
              <a:lnSpc>
                <a:spcPct val="115000"/>
              </a:lnSpc>
              <a:spcBef>
                <a:spcPts val="1000"/>
              </a:spcBef>
              <a:spcAft>
                <a:spcPts val="1000"/>
              </a:spcAft>
              <a:buNone/>
            </a:pPr>
            <a:r>
              <a:rPr lang="en-US" sz="2400" dirty="0">
                <a:solidFill>
                  <a:srgbClr val="173D6D"/>
                </a:solidFill>
                <a:latin typeface="Helvetica Neue"/>
                <a:ea typeface="Helvetica Neue"/>
                <a:cs typeface="Helvetica Neue"/>
                <a:sym typeface="Helvetica Neue"/>
              </a:rPr>
              <a:t>Today, with 20 employees, 2 daughters and a dog in tow, The Bid Lab has become much more than a business. Family was and remains the bedrock of The business. As a niche small business here to support other small businesses, they know from personal experience the rewards of taking the right risks. And, more importantly, they learned firsthand that the right partnership can make a world of difference. </a:t>
            </a:r>
          </a:p>
          <a:p>
            <a:pPr marL="0" lvl="0" indent="0" algn="l" rtl="0">
              <a:spcBef>
                <a:spcPts val="0"/>
              </a:spcBef>
              <a:spcAft>
                <a:spcPts val="0"/>
              </a:spcAft>
              <a:buNone/>
            </a:pPr>
            <a:endParaRPr dirty="0"/>
          </a:p>
        </p:txBody>
      </p:sp>
      <p:sp>
        <p:nvSpPr>
          <p:cNvPr id="105" name="Google Shape;105;g3308e975ca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8d1b99eaa_0_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2d8d1b99ea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8d1b99eaa_0_1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2d8d1b99ea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8d1b99eaa_0_1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d8d1b99eaa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d8d1b99eaa_0_1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2d8d1b99ea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8d1b99eaa_0_1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d8d1b99eaa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x">
  <p:cSld name="TITLE_AND_BODY">
    <p:spTree>
      <p:nvGrpSpPr>
        <p:cNvPr id="1" name="Shape 9"/>
        <p:cNvGrpSpPr/>
        <p:nvPr/>
      </p:nvGrpSpPr>
      <p:grpSpPr>
        <a:xfrm>
          <a:off x="0" y="0"/>
          <a:ext cx="0" cy="0"/>
          <a:chOff x="0" y="0"/>
          <a:chExt cx="0" cy="0"/>
        </a:xfrm>
      </p:grpSpPr>
      <p:sp>
        <p:nvSpPr>
          <p:cNvPr id="10" name="Google Shape;10;p8"/>
          <p:cNvSpPr txBox="1">
            <a:spLocks noGrp="1"/>
          </p:cNvSpPr>
          <p:nvPr>
            <p:ph type="body" idx="1"/>
          </p:nvPr>
        </p:nvSpPr>
        <p:spPr>
          <a:xfrm>
            <a:off x="1201340" y="11859862"/>
            <a:ext cx="21971005" cy="6369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8"/>
          <p:cNvSpPr txBox="1">
            <a:spLocks noGrp="1"/>
          </p:cNvSpPr>
          <p:nvPr>
            <p:ph type="title"/>
          </p:nvPr>
        </p:nvSpPr>
        <p:spPr>
          <a:xfrm>
            <a:off x="1206496" y="2574991"/>
            <a:ext cx="21971005" cy="4648204"/>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8"/>
          <p:cNvSpPr txBox="1">
            <a:spLocks noGrp="1"/>
          </p:cNvSpPr>
          <p:nvPr>
            <p:ph type="body" idx="2"/>
          </p:nvPr>
        </p:nvSpPr>
        <p:spPr>
          <a:xfrm>
            <a:off x="1201342" y="7223190"/>
            <a:ext cx="21971002" cy="190500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4"/>
        <p:cNvGrpSpPr/>
        <p:nvPr/>
      </p:nvGrpSpPr>
      <p:grpSpPr>
        <a:xfrm>
          <a:off x="0" y="0"/>
          <a:ext cx="0" cy="0"/>
          <a:chOff x="0" y="0"/>
          <a:chExt cx="0" cy="0"/>
        </a:xfrm>
      </p:grpSpPr>
      <p:sp>
        <p:nvSpPr>
          <p:cNvPr id="55" name="Google Shape;55;p18"/>
          <p:cNvSpPr txBox="1">
            <a:spLocks noGrp="1"/>
          </p:cNvSpPr>
          <p:nvPr>
            <p:ph type="body" idx="1"/>
          </p:nvPr>
        </p:nvSpPr>
        <p:spPr>
          <a:xfrm>
            <a:off x="1206500" y="1075925"/>
            <a:ext cx="21971000" cy="7241587"/>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18"/>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1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19"/>
          <p:cNvSpPr txBox="1">
            <a:spLocks noGrp="1"/>
          </p:cNvSpPr>
          <p:nvPr>
            <p:ph type="body" idx="1"/>
          </p:nvPr>
        </p:nvSpPr>
        <p:spPr>
          <a:xfrm>
            <a:off x="2430022" y="10675453"/>
            <a:ext cx="20200057" cy="6369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19"/>
          <p:cNvSpPr txBox="1">
            <a:spLocks noGrp="1"/>
          </p:cNvSpPr>
          <p:nvPr>
            <p:ph type="body" idx="2"/>
          </p:nvPr>
        </p:nvSpPr>
        <p:spPr>
          <a:xfrm>
            <a:off x="1753923" y="4939860"/>
            <a:ext cx="20876154" cy="3836283"/>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19"/>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2"/>
        <p:cNvGrpSpPr/>
        <p:nvPr/>
      </p:nvGrpSpPr>
      <p:grpSpPr>
        <a:xfrm>
          <a:off x="0" y="0"/>
          <a:ext cx="0" cy="0"/>
          <a:chOff x="0" y="0"/>
          <a:chExt cx="0" cy="0"/>
        </a:xfrm>
      </p:grpSpPr>
      <p:sp>
        <p:nvSpPr>
          <p:cNvPr id="63" name="Google Shape;63;p20"/>
          <p:cNvSpPr>
            <a:spLocks noGrp="1"/>
          </p:cNvSpPr>
          <p:nvPr>
            <p:ph type="pic" idx="2"/>
          </p:nvPr>
        </p:nvSpPr>
        <p:spPr>
          <a:xfrm>
            <a:off x="15760700" y="1016000"/>
            <a:ext cx="7439099" cy="5949678"/>
          </a:xfrm>
          <a:prstGeom prst="rect">
            <a:avLst/>
          </a:prstGeom>
          <a:noFill/>
          <a:ln>
            <a:noFill/>
          </a:ln>
        </p:spPr>
      </p:sp>
      <p:sp>
        <p:nvSpPr>
          <p:cNvPr id="64" name="Google Shape;64;p20"/>
          <p:cNvSpPr>
            <a:spLocks noGrp="1"/>
          </p:cNvSpPr>
          <p:nvPr>
            <p:ph type="pic" idx="3"/>
          </p:nvPr>
        </p:nvSpPr>
        <p:spPr>
          <a:xfrm>
            <a:off x="13500100" y="3978275"/>
            <a:ext cx="10439400" cy="12150181"/>
          </a:xfrm>
          <a:prstGeom prst="rect">
            <a:avLst/>
          </a:prstGeom>
          <a:noFill/>
          <a:ln>
            <a:noFill/>
          </a:ln>
        </p:spPr>
      </p:sp>
      <p:sp>
        <p:nvSpPr>
          <p:cNvPr id="65" name="Google Shape;65;p20"/>
          <p:cNvSpPr>
            <a:spLocks noGrp="1"/>
          </p:cNvSpPr>
          <p:nvPr>
            <p:ph type="pic" idx="4"/>
          </p:nvPr>
        </p:nvSpPr>
        <p:spPr>
          <a:xfrm>
            <a:off x="-139700" y="495300"/>
            <a:ext cx="16611600" cy="12458700"/>
          </a:xfrm>
          <a:prstGeom prst="rect">
            <a:avLst/>
          </a:prstGeom>
          <a:noFill/>
          <a:ln>
            <a:noFill/>
          </a:ln>
        </p:spPr>
      </p:sp>
      <p:sp>
        <p:nvSpPr>
          <p:cNvPr id="66" name="Google Shape;66;p20"/>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21"/>
          <p:cNvSpPr>
            <a:spLocks noGrp="1"/>
          </p:cNvSpPr>
          <p:nvPr>
            <p:ph type="pic" idx="2"/>
          </p:nvPr>
        </p:nvSpPr>
        <p:spPr>
          <a:xfrm>
            <a:off x="-1333500" y="-5524500"/>
            <a:ext cx="27051000" cy="21640800"/>
          </a:xfrm>
          <a:prstGeom prst="rect">
            <a:avLst/>
          </a:prstGeom>
          <a:noFill/>
          <a:ln>
            <a:noFill/>
          </a:ln>
        </p:spPr>
      </p:sp>
      <p:sp>
        <p:nvSpPr>
          <p:cNvPr id="69" name="Google Shape;69;p21"/>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22"/>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0"/>
        <p:cNvGrpSpPr/>
        <p:nvPr/>
      </p:nvGrpSpPr>
      <p:grpSpPr>
        <a:xfrm>
          <a:off x="0" y="0"/>
          <a:ext cx="0" cy="0"/>
          <a:chOff x="0" y="0"/>
          <a:chExt cx="0" cy="0"/>
        </a:xfrm>
      </p:grpSpPr>
      <p:sp>
        <p:nvSpPr>
          <p:cNvPr id="21" name="Google Shape;21;p10"/>
          <p:cNvSpPr>
            <a:spLocks noGrp="1"/>
          </p:cNvSpPr>
          <p:nvPr>
            <p:ph type="pic" idx="2"/>
          </p:nvPr>
        </p:nvSpPr>
        <p:spPr>
          <a:xfrm>
            <a:off x="10972800" y="-203200"/>
            <a:ext cx="12144837" cy="14135100"/>
          </a:xfrm>
          <a:prstGeom prst="rect">
            <a:avLst/>
          </a:prstGeom>
          <a:noFill/>
          <a:ln>
            <a:noFill/>
          </a:ln>
        </p:spPr>
      </p:sp>
      <p:sp>
        <p:nvSpPr>
          <p:cNvPr id="22" name="Google Shape;22;p10"/>
          <p:cNvSpPr txBox="1">
            <a:spLocks noGrp="1"/>
          </p:cNvSpPr>
          <p:nvPr>
            <p:ph type="title"/>
          </p:nvPr>
        </p:nvSpPr>
        <p:spPr>
          <a:xfrm>
            <a:off x="1206500" y="1270000"/>
            <a:ext cx="9779000" cy="5882274"/>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3" name="Google Shape;23;p10"/>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10"/>
          <p:cNvSpPr txBox="1">
            <a:spLocks noGrp="1"/>
          </p:cNvSpPr>
          <p:nvPr>
            <p:ph type="sldNum" idx="12"/>
          </p:nvPr>
        </p:nvSpPr>
        <p:spPr>
          <a:xfrm>
            <a:off x="12001500" y="13085233"/>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7" name="Google Shape;27;p11"/>
          <p:cNvSpPr txBox="1">
            <a:spLocks noGrp="1"/>
          </p:cNvSpPr>
          <p:nvPr>
            <p:ph type="body" idx="1"/>
          </p:nvPr>
        </p:nvSpPr>
        <p:spPr>
          <a:xfrm>
            <a:off x="1206500" y="2372960"/>
            <a:ext cx="21971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11"/>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11"/>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12"/>
          <p:cNvSpPr txBox="1">
            <a:spLocks noGrp="1"/>
          </p:cNvSpPr>
          <p:nvPr>
            <p:ph type="body" idx="1"/>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12"/>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13"/>
          <p:cNvSpPr txBox="1">
            <a:spLocks noGrp="1"/>
          </p:cNvSpPr>
          <p:nvPr>
            <p:ph type="body" idx="1"/>
          </p:nvPr>
        </p:nvSpPr>
        <p:spPr>
          <a:xfrm>
            <a:off x="1206500" y="2372960"/>
            <a:ext cx="9779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13"/>
          <p:cNvSpPr txBox="1">
            <a:spLocks noGrp="1"/>
          </p:cNvSpPr>
          <p:nvPr>
            <p:ph type="body" idx="2"/>
          </p:nvPr>
        </p:nvSpPr>
        <p:spPr>
          <a:xfrm>
            <a:off x="1206500" y="4248503"/>
            <a:ext cx="9779000" cy="8256631"/>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13"/>
          <p:cNvSpPr>
            <a:spLocks noGrp="1"/>
          </p:cNvSpPr>
          <p:nvPr>
            <p:ph type="pic" idx="3"/>
          </p:nvPr>
        </p:nvSpPr>
        <p:spPr>
          <a:xfrm>
            <a:off x="12192000" y="-407266"/>
            <a:ext cx="10916874" cy="14555833"/>
          </a:xfrm>
          <a:prstGeom prst="rect">
            <a:avLst/>
          </a:prstGeom>
          <a:noFill/>
          <a:ln>
            <a:noFill/>
          </a:ln>
        </p:spPr>
      </p:sp>
      <p:sp>
        <p:nvSpPr>
          <p:cNvPr id="37" name="Google Shape;37;p13"/>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8" name="Google Shape;38;p13"/>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1206496" y="4533900"/>
            <a:ext cx="21971005"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1" name="Google Shape;41;p14"/>
          <p:cNvSpPr txBox="1">
            <a:spLocks noGrp="1"/>
          </p:cNvSpPr>
          <p:nvPr>
            <p:ph type="sldNum" idx="12"/>
          </p:nvPr>
        </p:nvSpPr>
        <p:spPr>
          <a:xfrm>
            <a:off x="12001500" y="13085233"/>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1206500" y="1079500"/>
            <a:ext cx="21971000" cy="1434951"/>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4" name="Google Shape;44;p15"/>
          <p:cNvSpPr txBox="1">
            <a:spLocks noGrp="1"/>
          </p:cNvSpPr>
          <p:nvPr>
            <p:ph type="body" idx="1"/>
          </p:nvPr>
        </p:nvSpPr>
        <p:spPr>
          <a:xfrm>
            <a:off x="1206500" y="2372960"/>
            <a:ext cx="21971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15"/>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16"/>
          <p:cNvSpPr txBox="1">
            <a:spLocks noGrp="1"/>
          </p:cNvSpPr>
          <p:nvPr>
            <p:ph type="body" idx="1"/>
          </p:nvPr>
        </p:nvSpPr>
        <p:spPr>
          <a:xfrm>
            <a:off x="1206500" y="2372960"/>
            <a:ext cx="21971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16"/>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6"/>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1"/>
        <p:cNvGrpSpPr/>
        <p:nvPr/>
      </p:nvGrpSpPr>
      <p:grpSpPr>
        <a:xfrm>
          <a:off x="0" y="0"/>
          <a:ext cx="0" cy="0"/>
          <a:chOff x="0" y="0"/>
          <a:chExt cx="0" cy="0"/>
        </a:xfrm>
      </p:grpSpPr>
      <p:sp>
        <p:nvSpPr>
          <p:cNvPr id="52" name="Google Shape;52;p17"/>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17"/>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body" idx="1"/>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7"/>
          <p:cNvSpPr txBox="1">
            <a:spLocks noGrp="1"/>
          </p:cNvSpPr>
          <p:nvPr>
            <p:ph type="title"/>
          </p:nvPr>
        </p:nvSpPr>
        <p:spPr>
          <a:xfrm>
            <a:off x="3653366" y="2743200"/>
            <a:ext cx="19507201" cy="1505304"/>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7"/>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bidbanana.thebidlab.com/" TargetMode="External"/><Relationship Id="rId4" Type="http://schemas.openxmlformats.org/officeDocument/2006/relationships/hyperlink" Target="https://www.thebidlab.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hyperlink" Target="https://bidbanana.thebidlab.com/"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footer.png"/>
          <p:cNvPicPr preferRelativeResize="0"/>
          <p:nvPr/>
        </p:nvPicPr>
        <p:blipFill rotWithShape="1">
          <a:blip r:embed="rId3">
            <a:alphaModFix/>
          </a:blip>
          <a:srcRect b="47854"/>
          <a:stretch/>
        </p:blipFill>
        <p:spPr>
          <a:xfrm>
            <a:off x="-2" y="10609408"/>
            <a:ext cx="24384003" cy="3116897"/>
          </a:xfrm>
          <a:prstGeom prst="rect">
            <a:avLst/>
          </a:prstGeom>
          <a:noFill/>
          <a:ln>
            <a:noFill/>
          </a:ln>
        </p:spPr>
      </p:pic>
      <p:pic>
        <p:nvPicPr>
          <p:cNvPr id="77" name="Google Shape;77;p1" descr="CDNLA-show-vegas-Paris-2025-logo2.png"/>
          <p:cNvPicPr preferRelativeResize="0"/>
          <p:nvPr/>
        </p:nvPicPr>
        <p:blipFill rotWithShape="1">
          <a:blip r:embed="rId4">
            <a:alphaModFix/>
          </a:blip>
          <a:srcRect t="8516" b="8516"/>
          <a:stretch/>
        </p:blipFill>
        <p:spPr>
          <a:xfrm>
            <a:off x="1775078" y="4335605"/>
            <a:ext cx="20833844" cy="34570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d8d1b99eaa_0_214"/>
          <p:cNvSpPr txBox="1"/>
          <p:nvPr/>
        </p:nvSpPr>
        <p:spPr>
          <a:xfrm>
            <a:off x="1319925" y="790575"/>
            <a:ext cx="20790000" cy="1862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dirty="0">
                <a:solidFill>
                  <a:srgbClr val="A45C35"/>
                </a:solidFill>
                <a:latin typeface="Helvetica Neue"/>
                <a:ea typeface="Helvetica Neue"/>
                <a:cs typeface="Helvetica Neue"/>
                <a:sym typeface="Helvetica Neue"/>
              </a:rPr>
              <a:t>Build Your Portfolio</a:t>
            </a:r>
            <a:endParaRPr sz="11500" dirty="0"/>
          </a:p>
        </p:txBody>
      </p:sp>
      <p:sp>
        <p:nvSpPr>
          <p:cNvPr id="226" name="Google Shape;226;g2d8d1b99eaa_0_214"/>
          <p:cNvSpPr txBox="1"/>
          <p:nvPr/>
        </p:nvSpPr>
        <p:spPr>
          <a:xfrm>
            <a:off x="1403249" y="2652975"/>
            <a:ext cx="22099800" cy="1939500"/>
          </a:xfrm>
          <a:prstGeom prst="rect">
            <a:avLst/>
          </a:prstGeom>
          <a:noFill/>
          <a:ln>
            <a:noFill/>
          </a:ln>
        </p:spPr>
        <p:txBody>
          <a:bodyPr spcFirstLastPara="1" wrap="square" lIns="45700" tIns="45700" rIns="45700" bIns="45700" anchor="t" anchorCtr="0">
            <a:spAutoFit/>
          </a:bodyPr>
          <a:lstStyle/>
          <a:p>
            <a:pPr marL="0" lvl="0" indent="0" algn="l" rtl="0">
              <a:spcBef>
                <a:spcPts val="0"/>
              </a:spcBef>
              <a:spcAft>
                <a:spcPts val="0"/>
              </a:spcAft>
              <a:buNone/>
            </a:pPr>
            <a:r>
              <a:rPr lang="en-US" sz="4000">
                <a:highlight>
                  <a:schemeClr val="lt1"/>
                </a:highlight>
                <a:latin typeface="Helvetica Neue"/>
                <a:ea typeface="Helvetica Neue"/>
                <a:cs typeface="Helvetica Neue"/>
                <a:sym typeface="Helvetica Neue"/>
              </a:rPr>
              <a:t>Create a repository for future sales proposals with frequently used, pre-existing content by building a content portfolio. </a:t>
            </a:r>
            <a:r>
              <a:rPr lang="en-US" sz="4000" b="1">
                <a:solidFill>
                  <a:srgbClr val="95303F"/>
                </a:solidFill>
                <a:highlight>
                  <a:schemeClr val="lt1"/>
                </a:highlight>
                <a:latin typeface="Helvetica Neue"/>
                <a:ea typeface="Helvetica Neue"/>
                <a:cs typeface="Helvetica Neue"/>
                <a:sym typeface="Helvetica Neue"/>
              </a:rPr>
              <a:t>Win or lose</a:t>
            </a:r>
            <a:r>
              <a:rPr lang="en-US" sz="4000">
                <a:highlight>
                  <a:schemeClr val="lt1"/>
                </a:highlight>
                <a:latin typeface="Helvetica Neue"/>
                <a:ea typeface="Helvetica Neue"/>
                <a:cs typeface="Helvetica Neue"/>
                <a:sym typeface="Helvetica Neue"/>
              </a:rPr>
              <a:t> your sales proposal, remember: </a:t>
            </a:r>
            <a:r>
              <a:rPr lang="en-US" sz="4000" b="1">
                <a:solidFill>
                  <a:srgbClr val="95303F"/>
                </a:solidFill>
                <a:highlight>
                  <a:schemeClr val="lt1"/>
                </a:highlight>
                <a:latin typeface="Helvetica Neue"/>
                <a:ea typeface="Helvetica Neue"/>
                <a:cs typeface="Helvetica Neue"/>
                <a:sym typeface="Helvetica Neue"/>
              </a:rPr>
              <a:t>great content is an investment on its own.</a:t>
            </a:r>
            <a:r>
              <a:rPr lang="en-US" sz="4000" b="1">
                <a:solidFill>
                  <a:srgbClr val="3F86B6"/>
                </a:solidFill>
                <a:highlight>
                  <a:schemeClr val="lt1"/>
                </a:highlight>
                <a:latin typeface="Helvetica Neue"/>
                <a:ea typeface="Helvetica Neue"/>
                <a:cs typeface="Helvetica Neue"/>
                <a:sym typeface="Helvetica Neue"/>
              </a:rPr>
              <a:t> </a:t>
            </a:r>
            <a:endParaRPr sz="4000">
              <a:solidFill>
                <a:srgbClr val="173D6D"/>
              </a:solidFill>
              <a:latin typeface="Helvetica Neue"/>
              <a:ea typeface="Helvetica Neue"/>
              <a:cs typeface="Helvetica Neue"/>
              <a:sym typeface="Helvetica Neue"/>
            </a:endParaRPr>
          </a:p>
        </p:txBody>
      </p:sp>
      <p:pic>
        <p:nvPicPr>
          <p:cNvPr id="227" name="Google Shape;227;g2d8d1b99eaa_0_214"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228" name="Google Shape;228;g2d8d1b99eaa_0_214"/>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29" name="Google Shape;229;g2d8d1b99eaa_0_214"/>
          <p:cNvSpPr/>
          <p:nvPr/>
        </p:nvSpPr>
        <p:spPr>
          <a:xfrm>
            <a:off x="922900" y="5714163"/>
            <a:ext cx="4222800" cy="3333900"/>
          </a:xfrm>
          <a:prstGeom prst="roundRect">
            <a:avLst>
              <a:gd name="adj" fmla="val 16667"/>
            </a:avLst>
          </a:prstGeom>
          <a:solidFill>
            <a:srgbClr val="173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pic>
        <p:nvPicPr>
          <p:cNvPr id="232" name="Google Shape;232;g2d8d1b99eaa_0_214"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233" name="Google Shape;233;g2d8d1b99eaa_0_214"/>
          <p:cNvSpPr/>
          <p:nvPr/>
        </p:nvSpPr>
        <p:spPr>
          <a:xfrm>
            <a:off x="5559350" y="5714163"/>
            <a:ext cx="4222800" cy="3333900"/>
          </a:xfrm>
          <a:prstGeom prst="roundRect">
            <a:avLst>
              <a:gd name="adj" fmla="val 16667"/>
            </a:avLst>
          </a:prstGeom>
          <a:solidFill>
            <a:srgbClr val="173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34" name="Google Shape;234;g2d8d1b99eaa_0_214"/>
          <p:cNvSpPr/>
          <p:nvPr/>
        </p:nvSpPr>
        <p:spPr>
          <a:xfrm>
            <a:off x="10138200" y="5714163"/>
            <a:ext cx="4222800" cy="3333900"/>
          </a:xfrm>
          <a:prstGeom prst="roundRect">
            <a:avLst>
              <a:gd name="adj" fmla="val 16667"/>
            </a:avLst>
          </a:prstGeom>
          <a:solidFill>
            <a:srgbClr val="173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35" name="Google Shape;235;g2d8d1b99eaa_0_214"/>
          <p:cNvSpPr txBox="1"/>
          <p:nvPr/>
        </p:nvSpPr>
        <p:spPr>
          <a:xfrm>
            <a:off x="1153326" y="6103563"/>
            <a:ext cx="3708600" cy="2555100"/>
          </a:xfrm>
          <a:prstGeom prst="rect">
            <a:avLst/>
          </a:prstGeom>
          <a:no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US" sz="4000" b="1">
                <a:solidFill>
                  <a:schemeClr val="lt1"/>
                </a:solidFill>
                <a:latin typeface="Helvetica Neue"/>
                <a:ea typeface="Helvetica Neue"/>
                <a:cs typeface="Helvetica Neue"/>
                <a:sym typeface="Helvetica Neue"/>
              </a:rPr>
              <a:t>Assemble a Variety of On-hand Materials</a:t>
            </a:r>
            <a:endParaRPr sz="4000" b="1">
              <a:solidFill>
                <a:schemeClr val="lt1"/>
              </a:solidFill>
              <a:latin typeface="Helvetica Neue"/>
              <a:ea typeface="Helvetica Neue"/>
              <a:cs typeface="Helvetica Neue"/>
              <a:sym typeface="Helvetica Neue"/>
            </a:endParaRPr>
          </a:p>
        </p:txBody>
      </p:sp>
      <p:sp>
        <p:nvSpPr>
          <p:cNvPr id="236" name="Google Shape;236;g2d8d1b99eaa_0_214"/>
          <p:cNvSpPr txBox="1"/>
          <p:nvPr/>
        </p:nvSpPr>
        <p:spPr>
          <a:xfrm>
            <a:off x="5816438" y="6411363"/>
            <a:ext cx="3708600" cy="1939500"/>
          </a:xfrm>
          <a:prstGeom prst="rect">
            <a:avLst/>
          </a:prstGeom>
          <a:no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US" sz="4000" b="1">
                <a:solidFill>
                  <a:schemeClr val="lt1"/>
                </a:solidFill>
                <a:latin typeface="Helvetica Neue"/>
                <a:ea typeface="Helvetica Neue"/>
                <a:cs typeface="Helvetica Neue"/>
                <a:sym typeface="Helvetica Neue"/>
              </a:rPr>
              <a:t>Develop a System of Organization</a:t>
            </a:r>
            <a:endParaRPr sz="4000" b="1">
              <a:solidFill>
                <a:schemeClr val="lt1"/>
              </a:solidFill>
              <a:latin typeface="Helvetica Neue"/>
              <a:ea typeface="Helvetica Neue"/>
              <a:cs typeface="Helvetica Neue"/>
              <a:sym typeface="Helvetica Neue"/>
            </a:endParaRPr>
          </a:p>
        </p:txBody>
      </p:sp>
      <p:sp>
        <p:nvSpPr>
          <p:cNvPr id="237" name="Google Shape;237;g2d8d1b99eaa_0_214"/>
          <p:cNvSpPr/>
          <p:nvPr/>
        </p:nvSpPr>
        <p:spPr>
          <a:xfrm>
            <a:off x="14688238" y="5714163"/>
            <a:ext cx="4222800" cy="3333900"/>
          </a:xfrm>
          <a:prstGeom prst="roundRect">
            <a:avLst>
              <a:gd name="adj" fmla="val 16667"/>
            </a:avLst>
          </a:prstGeom>
          <a:solidFill>
            <a:srgbClr val="173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38" name="Google Shape;238;g2d8d1b99eaa_0_214"/>
          <p:cNvSpPr txBox="1"/>
          <p:nvPr/>
        </p:nvSpPr>
        <p:spPr>
          <a:xfrm>
            <a:off x="10395301" y="6103563"/>
            <a:ext cx="3708600" cy="2555100"/>
          </a:xfrm>
          <a:prstGeom prst="rect">
            <a:avLst/>
          </a:prstGeom>
          <a:no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US" sz="4000" b="1">
                <a:solidFill>
                  <a:schemeClr val="lt1"/>
                </a:solidFill>
                <a:latin typeface="Helvetica Neue"/>
                <a:ea typeface="Helvetica Neue"/>
                <a:cs typeface="Helvetica Neue"/>
                <a:sym typeface="Helvetica Neue"/>
              </a:rPr>
              <a:t>Curate and File New Content for the Future </a:t>
            </a:r>
            <a:endParaRPr sz="4000" b="1">
              <a:solidFill>
                <a:schemeClr val="lt1"/>
              </a:solidFill>
              <a:latin typeface="Helvetica Neue"/>
              <a:ea typeface="Helvetica Neue"/>
              <a:cs typeface="Helvetica Neue"/>
              <a:sym typeface="Helvetica Neue"/>
            </a:endParaRPr>
          </a:p>
        </p:txBody>
      </p:sp>
      <p:sp>
        <p:nvSpPr>
          <p:cNvPr id="239" name="Google Shape;239;g2d8d1b99eaa_0_214"/>
          <p:cNvSpPr/>
          <p:nvPr/>
        </p:nvSpPr>
        <p:spPr>
          <a:xfrm>
            <a:off x="19238288" y="5714163"/>
            <a:ext cx="4222800" cy="3333900"/>
          </a:xfrm>
          <a:prstGeom prst="roundRect">
            <a:avLst>
              <a:gd name="adj" fmla="val 16667"/>
            </a:avLst>
          </a:prstGeom>
          <a:solidFill>
            <a:srgbClr val="173D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40" name="Google Shape;240;g2d8d1b99eaa_0_214"/>
          <p:cNvSpPr txBox="1"/>
          <p:nvPr/>
        </p:nvSpPr>
        <p:spPr>
          <a:xfrm>
            <a:off x="14945326" y="6103563"/>
            <a:ext cx="3708600" cy="2555100"/>
          </a:xfrm>
          <a:prstGeom prst="rect">
            <a:avLst/>
          </a:prstGeom>
          <a:no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US" sz="4000" b="1">
                <a:solidFill>
                  <a:schemeClr val="lt1"/>
                </a:solidFill>
                <a:latin typeface="Helvetica Neue"/>
                <a:ea typeface="Helvetica Neue"/>
                <a:cs typeface="Helvetica Neue"/>
                <a:sym typeface="Helvetica Neue"/>
              </a:rPr>
              <a:t>Save Fresh Variations of Pre-existing Content</a:t>
            </a:r>
            <a:endParaRPr sz="4000" b="1">
              <a:solidFill>
                <a:schemeClr val="lt1"/>
              </a:solidFill>
              <a:latin typeface="Helvetica Neue"/>
              <a:ea typeface="Helvetica Neue"/>
              <a:cs typeface="Helvetica Neue"/>
              <a:sym typeface="Helvetica Neue"/>
            </a:endParaRPr>
          </a:p>
        </p:txBody>
      </p:sp>
      <p:sp>
        <p:nvSpPr>
          <p:cNvPr id="241" name="Google Shape;241;g2d8d1b99eaa_0_214"/>
          <p:cNvSpPr txBox="1"/>
          <p:nvPr/>
        </p:nvSpPr>
        <p:spPr>
          <a:xfrm>
            <a:off x="19495401" y="6411363"/>
            <a:ext cx="3708600" cy="1939500"/>
          </a:xfrm>
          <a:prstGeom prst="rect">
            <a:avLst/>
          </a:prstGeom>
          <a:noFill/>
          <a:ln>
            <a:noFill/>
          </a:ln>
        </p:spPr>
        <p:txBody>
          <a:bodyPr spcFirstLastPara="1" wrap="square" lIns="45700" tIns="45700" rIns="45700" bIns="45700" anchor="t" anchorCtr="0">
            <a:spAutoFit/>
          </a:bodyPr>
          <a:lstStyle/>
          <a:p>
            <a:pPr marL="0" lvl="0" indent="0" algn="ctr" rtl="0">
              <a:spcBef>
                <a:spcPts val="0"/>
              </a:spcBef>
              <a:spcAft>
                <a:spcPts val="0"/>
              </a:spcAft>
              <a:buNone/>
            </a:pPr>
            <a:r>
              <a:rPr lang="en-US" sz="4000" b="1">
                <a:solidFill>
                  <a:schemeClr val="lt1"/>
                </a:solidFill>
                <a:latin typeface="Helvetica Neue"/>
                <a:ea typeface="Helvetica Neue"/>
                <a:cs typeface="Helvetica Neue"/>
                <a:sym typeface="Helvetica Neue"/>
              </a:rPr>
              <a:t>Keep It Updated and Focused</a:t>
            </a:r>
            <a:endParaRPr sz="4000" b="1">
              <a:solidFill>
                <a:schemeClr val="lt1"/>
              </a:solidFill>
              <a:latin typeface="Helvetica Neue"/>
              <a:ea typeface="Helvetica Neue"/>
              <a:cs typeface="Helvetica Neue"/>
              <a:sym typeface="Helvetica Neue"/>
            </a:endParaRPr>
          </a:p>
        </p:txBody>
      </p:sp>
      <p:pic>
        <p:nvPicPr>
          <p:cNvPr id="19" name="Picture 18">
            <a:extLst>
              <a:ext uri="{FF2B5EF4-FFF2-40B4-BE49-F238E27FC236}">
                <a16:creationId xmlns:a16="http://schemas.microsoft.com/office/drawing/2014/main" id="{FD3F50C0-298B-4ED0-A6D9-BAF6E79257F1}"/>
              </a:ext>
            </a:extLst>
          </p:cNvPr>
          <p:cNvPicPr>
            <a:picLocks noChangeAspect="1"/>
          </p:cNvPicPr>
          <p:nvPr/>
        </p:nvPicPr>
        <p:blipFill>
          <a:blip r:embed="rId5"/>
          <a:stretch>
            <a:fillRect/>
          </a:stretch>
        </p:blipFill>
        <p:spPr>
          <a:xfrm>
            <a:off x="19336806" y="11809955"/>
            <a:ext cx="4206605" cy="9998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d8d1b99eaa_0_91"/>
          <p:cNvSpPr txBox="1"/>
          <p:nvPr/>
        </p:nvSpPr>
        <p:spPr>
          <a:xfrm>
            <a:off x="1070121" y="697993"/>
            <a:ext cx="23301958" cy="686337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000" b="1" dirty="0">
                <a:solidFill>
                  <a:srgbClr val="A45C35"/>
                </a:solidFill>
                <a:latin typeface="Helvetica Neue"/>
                <a:sym typeface="Helvetica Neue"/>
              </a:rPr>
              <a:t>Thank you for joining us</a:t>
            </a:r>
          </a:p>
          <a:p>
            <a:pPr marL="0" marR="0" lvl="0" indent="0" algn="l" rtl="0">
              <a:lnSpc>
                <a:spcPct val="100000"/>
              </a:lnSpc>
              <a:spcBef>
                <a:spcPts val="0"/>
              </a:spcBef>
              <a:spcAft>
                <a:spcPts val="0"/>
              </a:spcAft>
              <a:buClr>
                <a:srgbClr val="A45C35"/>
              </a:buClr>
              <a:buSzPts val="7500"/>
              <a:buFont typeface="Helvetica Neue"/>
              <a:buNone/>
            </a:pPr>
            <a:r>
              <a:rPr lang="en-US" sz="11000" b="1" dirty="0">
                <a:solidFill>
                  <a:srgbClr val="A45C35"/>
                </a:solidFill>
                <a:latin typeface="Helvetica Neue"/>
                <a:sym typeface="Helvetica Neue"/>
              </a:rPr>
              <a:t>The first 50 people to </a:t>
            </a:r>
            <a:r>
              <a:rPr lang="en-US" sz="11000" b="1">
                <a:solidFill>
                  <a:srgbClr val="A45C35"/>
                </a:solidFill>
                <a:latin typeface="Helvetica Neue"/>
                <a:sym typeface="Helvetica Neue"/>
              </a:rPr>
              <a:t>email me at </a:t>
            </a:r>
            <a:r>
              <a:rPr lang="en-US" sz="11000" b="1" dirty="0">
                <a:solidFill>
                  <a:srgbClr val="002060"/>
                </a:solidFill>
                <a:latin typeface="Helvetica Neue"/>
                <a:sym typeface="Helvetica Neue"/>
              </a:rPr>
              <a:t>respond@thebidlab.com</a:t>
            </a:r>
          </a:p>
          <a:p>
            <a:pPr marL="0" marR="0" lvl="0" indent="0" algn="l" rtl="0">
              <a:lnSpc>
                <a:spcPct val="100000"/>
              </a:lnSpc>
              <a:spcBef>
                <a:spcPts val="0"/>
              </a:spcBef>
              <a:spcAft>
                <a:spcPts val="0"/>
              </a:spcAft>
              <a:buClr>
                <a:srgbClr val="A45C35"/>
              </a:buClr>
              <a:buSzPts val="7500"/>
              <a:buFont typeface="Helvetica Neue"/>
              <a:buNone/>
            </a:pPr>
            <a:r>
              <a:rPr lang="en-US" sz="11000" b="1" dirty="0">
                <a:solidFill>
                  <a:srgbClr val="A45C35"/>
                </a:solidFill>
                <a:latin typeface="Helvetica Neue"/>
                <a:sym typeface="Helvetica Neue"/>
              </a:rPr>
              <a:t>get absolutely  FREE…. </a:t>
            </a:r>
            <a:endParaRPr sz="11000" dirty="0"/>
          </a:p>
        </p:txBody>
      </p:sp>
      <p:pic>
        <p:nvPicPr>
          <p:cNvPr id="248" name="Google Shape;248;g2d8d1b99eaa_0_91"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249" name="Google Shape;249;g2d8d1b99eaa_0_91"/>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252" name="Google Shape;252;g2d8d1b99eaa_0_91"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253" name="Google Shape;253;g2d8d1b99eaa_0_91"/>
          <p:cNvSpPr/>
          <p:nvPr/>
        </p:nvSpPr>
        <p:spPr>
          <a:xfrm>
            <a:off x="-12" y="7556626"/>
            <a:ext cx="6132000" cy="2672912"/>
          </a:xfrm>
          <a:prstGeom prst="rect">
            <a:avLst/>
          </a:prstGeom>
          <a:solidFill>
            <a:srgbClr val="294A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4" name="Google Shape;254;g2d8d1b99eaa_0_91"/>
          <p:cNvSpPr txBox="1"/>
          <p:nvPr/>
        </p:nvSpPr>
        <p:spPr>
          <a:xfrm>
            <a:off x="568038" y="7834607"/>
            <a:ext cx="4995900" cy="1990248"/>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dirty="0">
                <a:solidFill>
                  <a:schemeClr val="lt1"/>
                </a:solidFill>
                <a:latin typeface="Helvetica Neue"/>
                <a:ea typeface="Helvetica Neue"/>
                <a:cs typeface="Helvetica Neue"/>
                <a:sym typeface="Helvetica Neue"/>
              </a:rPr>
              <a:t>Access to the Learning Center</a:t>
            </a:r>
            <a:endParaRPr sz="5000" b="1" dirty="0">
              <a:solidFill>
                <a:schemeClr val="lt1"/>
              </a:solidFill>
              <a:latin typeface="Helvetica Neue"/>
              <a:ea typeface="Helvetica Neue"/>
              <a:cs typeface="Helvetica Neue"/>
              <a:sym typeface="Helvetica Neue"/>
            </a:endParaRPr>
          </a:p>
        </p:txBody>
      </p:sp>
      <p:sp>
        <p:nvSpPr>
          <p:cNvPr id="255" name="Google Shape;255;g2d8d1b99eaa_0_91"/>
          <p:cNvSpPr/>
          <p:nvPr/>
        </p:nvSpPr>
        <p:spPr>
          <a:xfrm>
            <a:off x="6060004" y="7556626"/>
            <a:ext cx="6132000" cy="2672912"/>
          </a:xfrm>
          <a:prstGeom prst="rect">
            <a:avLst/>
          </a:prstGeom>
          <a:solidFill>
            <a:srgbClr val="9530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6" name="Google Shape;256;g2d8d1b99eaa_0_91"/>
          <p:cNvSpPr/>
          <p:nvPr/>
        </p:nvSpPr>
        <p:spPr>
          <a:xfrm>
            <a:off x="12120021" y="7556626"/>
            <a:ext cx="6132000" cy="2672912"/>
          </a:xfrm>
          <a:prstGeom prst="rect">
            <a:avLst/>
          </a:prstGeom>
          <a:solidFill>
            <a:srgbClr val="DEA4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7" name="Google Shape;257;g2d8d1b99eaa_0_91"/>
          <p:cNvSpPr/>
          <p:nvPr/>
        </p:nvSpPr>
        <p:spPr>
          <a:xfrm>
            <a:off x="18252012" y="7556626"/>
            <a:ext cx="6132000" cy="2672912"/>
          </a:xfrm>
          <a:prstGeom prst="rect">
            <a:avLst/>
          </a:prstGeom>
          <a:solidFill>
            <a:srgbClr val="294A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58" name="Google Shape;258;g2d8d1b99eaa_0_91"/>
          <p:cNvSpPr txBox="1"/>
          <p:nvPr/>
        </p:nvSpPr>
        <p:spPr>
          <a:xfrm>
            <a:off x="6241224" y="7782204"/>
            <a:ext cx="4995900" cy="1990248"/>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dirty="0">
                <a:solidFill>
                  <a:schemeClr val="lt1"/>
                </a:solidFill>
                <a:latin typeface="Helvetica Neue"/>
                <a:ea typeface="Helvetica Neue"/>
                <a:cs typeface="Helvetica Neue"/>
                <a:sym typeface="Helvetica Neue"/>
              </a:rPr>
              <a:t>7-Day Free Trial of Bid Banana</a:t>
            </a:r>
            <a:endParaRPr sz="5000" b="1" dirty="0">
              <a:solidFill>
                <a:schemeClr val="lt1"/>
              </a:solidFill>
              <a:latin typeface="Helvetica Neue"/>
              <a:ea typeface="Helvetica Neue"/>
              <a:cs typeface="Helvetica Neue"/>
              <a:sym typeface="Helvetica Neue"/>
            </a:endParaRPr>
          </a:p>
        </p:txBody>
      </p:sp>
      <p:sp>
        <p:nvSpPr>
          <p:cNvPr id="259" name="Google Shape;259;g2d8d1b99eaa_0_91"/>
          <p:cNvSpPr txBox="1"/>
          <p:nvPr/>
        </p:nvSpPr>
        <p:spPr>
          <a:xfrm>
            <a:off x="12721100" y="7825676"/>
            <a:ext cx="4995900" cy="1746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dirty="0">
                <a:solidFill>
                  <a:schemeClr val="lt1"/>
                </a:solidFill>
                <a:latin typeface="Helvetica Neue"/>
                <a:ea typeface="Helvetica Neue"/>
                <a:cs typeface="Helvetica Neue"/>
                <a:sym typeface="Helvetica Neue"/>
              </a:rPr>
              <a:t>Free Consultation</a:t>
            </a:r>
            <a:endParaRPr sz="5000" b="1" dirty="0">
              <a:solidFill>
                <a:schemeClr val="lt1"/>
              </a:solidFill>
              <a:latin typeface="Helvetica Neue"/>
              <a:ea typeface="Helvetica Neue"/>
              <a:cs typeface="Helvetica Neue"/>
              <a:sym typeface="Helvetica Neue"/>
            </a:endParaRPr>
          </a:p>
        </p:txBody>
      </p:sp>
      <p:sp>
        <p:nvSpPr>
          <p:cNvPr id="260" name="Google Shape;260;g2d8d1b99eaa_0_91"/>
          <p:cNvSpPr txBox="1"/>
          <p:nvPr/>
        </p:nvSpPr>
        <p:spPr>
          <a:xfrm>
            <a:off x="18942159" y="7907667"/>
            <a:ext cx="4995900" cy="1746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dirty="0">
                <a:solidFill>
                  <a:schemeClr val="lt1"/>
                </a:solidFill>
                <a:latin typeface="Helvetica Neue"/>
                <a:ea typeface="Helvetica Neue"/>
                <a:cs typeface="Helvetica Neue"/>
                <a:sym typeface="Helvetica Neue"/>
              </a:rPr>
              <a:t>Free Cover Letter Template</a:t>
            </a:r>
            <a:endParaRPr sz="5000" b="1" dirty="0">
              <a:solidFill>
                <a:schemeClr val="lt1"/>
              </a:solidFill>
              <a:latin typeface="Helvetica Neue"/>
              <a:ea typeface="Helvetica Neue"/>
              <a:cs typeface="Helvetica Neue"/>
              <a:sym typeface="Helvetica Neue"/>
            </a:endParaRPr>
          </a:p>
        </p:txBody>
      </p:sp>
      <p:pic>
        <p:nvPicPr>
          <p:cNvPr id="16" name="Picture 15">
            <a:extLst>
              <a:ext uri="{FF2B5EF4-FFF2-40B4-BE49-F238E27FC236}">
                <a16:creationId xmlns:a16="http://schemas.microsoft.com/office/drawing/2014/main" id="{A5BEA209-06CB-4FE4-B88E-593B89DF833A}"/>
              </a:ext>
            </a:extLst>
          </p:cNvPr>
          <p:cNvPicPr>
            <a:picLocks noChangeAspect="1"/>
          </p:cNvPicPr>
          <p:nvPr/>
        </p:nvPicPr>
        <p:blipFill>
          <a:blip r:embed="rId5"/>
          <a:stretch>
            <a:fillRect/>
          </a:stretch>
        </p:blipFill>
        <p:spPr>
          <a:xfrm>
            <a:off x="19336806" y="11809955"/>
            <a:ext cx="4206605" cy="9998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333de4c33c5_0_4"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266" name="Google Shape;266;g333de4c33c5_0_4"/>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269" name="Google Shape;269;g333de4c33c5_0_4"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270" name="Google Shape;270;g333de4c33c5_0_4"/>
          <p:cNvSpPr txBox="1"/>
          <p:nvPr/>
        </p:nvSpPr>
        <p:spPr>
          <a:xfrm>
            <a:off x="1319925" y="790575"/>
            <a:ext cx="20790000" cy="1862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dirty="0">
                <a:solidFill>
                  <a:srgbClr val="A45C35"/>
                </a:solidFill>
                <a:latin typeface="Helvetica Neue"/>
                <a:ea typeface="Helvetica Neue"/>
                <a:cs typeface="Helvetica Neue"/>
                <a:sym typeface="Helvetica Neue"/>
              </a:rPr>
              <a:t>Stay in Touch</a:t>
            </a:r>
            <a:endParaRPr sz="11500" dirty="0"/>
          </a:p>
        </p:txBody>
      </p:sp>
      <p:pic>
        <p:nvPicPr>
          <p:cNvPr id="271" name="Google Shape;271;g333de4c33c5_0_4"/>
          <p:cNvPicPr preferRelativeResize="0"/>
          <p:nvPr/>
        </p:nvPicPr>
        <p:blipFill>
          <a:blip r:embed="rId5">
            <a:alphaModFix/>
          </a:blip>
          <a:stretch>
            <a:fillRect/>
          </a:stretch>
        </p:blipFill>
        <p:spPr>
          <a:xfrm>
            <a:off x="13034650" y="1066475"/>
            <a:ext cx="9075275" cy="9075275"/>
          </a:xfrm>
          <a:prstGeom prst="rect">
            <a:avLst/>
          </a:prstGeom>
          <a:noFill/>
          <a:ln>
            <a:noFill/>
          </a:ln>
        </p:spPr>
      </p:pic>
      <p:sp>
        <p:nvSpPr>
          <p:cNvPr id="272" name="Google Shape;272;g333de4c33c5_0_4"/>
          <p:cNvSpPr txBox="1"/>
          <p:nvPr/>
        </p:nvSpPr>
        <p:spPr>
          <a:xfrm>
            <a:off x="14320285" y="10141750"/>
            <a:ext cx="65040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Visit Our Website</a:t>
            </a:r>
            <a:endParaRPr sz="5000">
              <a:solidFill>
                <a:srgbClr val="95303F"/>
              </a:solidFill>
              <a:latin typeface="Helvetica Neue"/>
              <a:ea typeface="Helvetica Neue"/>
              <a:cs typeface="Helvetica Neue"/>
              <a:sym typeface="Helvetica Neue"/>
            </a:endParaRPr>
          </a:p>
        </p:txBody>
      </p:sp>
      <p:pic>
        <p:nvPicPr>
          <p:cNvPr id="273" name="Google Shape;273;g333de4c33c5_0_4"/>
          <p:cNvPicPr preferRelativeResize="0"/>
          <p:nvPr/>
        </p:nvPicPr>
        <p:blipFill>
          <a:blip r:embed="rId6">
            <a:alphaModFix/>
          </a:blip>
          <a:stretch>
            <a:fillRect/>
          </a:stretch>
        </p:blipFill>
        <p:spPr>
          <a:xfrm>
            <a:off x="1403250" y="3220125"/>
            <a:ext cx="1360625" cy="1360625"/>
          </a:xfrm>
          <a:prstGeom prst="rect">
            <a:avLst/>
          </a:prstGeom>
          <a:noFill/>
          <a:ln>
            <a:noFill/>
          </a:ln>
        </p:spPr>
      </p:pic>
      <p:pic>
        <p:nvPicPr>
          <p:cNvPr id="274" name="Google Shape;274;g333de4c33c5_0_4"/>
          <p:cNvPicPr preferRelativeResize="0"/>
          <p:nvPr/>
        </p:nvPicPr>
        <p:blipFill>
          <a:blip r:embed="rId7">
            <a:alphaModFix/>
          </a:blip>
          <a:stretch>
            <a:fillRect/>
          </a:stretch>
        </p:blipFill>
        <p:spPr>
          <a:xfrm>
            <a:off x="1403247" y="5152872"/>
            <a:ext cx="1360625" cy="1360625"/>
          </a:xfrm>
          <a:prstGeom prst="rect">
            <a:avLst/>
          </a:prstGeom>
          <a:noFill/>
          <a:ln>
            <a:noFill/>
          </a:ln>
        </p:spPr>
      </p:pic>
      <p:pic>
        <p:nvPicPr>
          <p:cNvPr id="275" name="Google Shape;275;g333de4c33c5_0_4"/>
          <p:cNvPicPr preferRelativeResize="0"/>
          <p:nvPr/>
        </p:nvPicPr>
        <p:blipFill>
          <a:blip r:embed="rId8">
            <a:alphaModFix/>
          </a:blip>
          <a:stretch>
            <a:fillRect/>
          </a:stretch>
        </p:blipFill>
        <p:spPr>
          <a:xfrm>
            <a:off x="1403247" y="7085620"/>
            <a:ext cx="1360625" cy="1360633"/>
          </a:xfrm>
          <a:prstGeom prst="rect">
            <a:avLst/>
          </a:prstGeom>
          <a:noFill/>
          <a:ln>
            <a:noFill/>
          </a:ln>
        </p:spPr>
      </p:pic>
      <p:pic>
        <p:nvPicPr>
          <p:cNvPr id="276" name="Google Shape;276;g333de4c33c5_0_4"/>
          <p:cNvPicPr preferRelativeResize="0"/>
          <p:nvPr/>
        </p:nvPicPr>
        <p:blipFill>
          <a:blip r:embed="rId9">
            <a:alphaModFix/>
          </a:blip>
          <a:stretch>
            <a:fillRect/>
          </a:stretch>
        </p:blipFill>
        <p:spPr>
          <a:xfrm>
            <a:off x="1403250" y="9018375"/>
            <a:ext cx="1360625" cy="1360624"/>
          </a:xfrm>
          <a:prstGeom prst="rect">
            <a:avLst/>
          </a:prstGeom>
          <a:noFill/>
          <a:ln>
            <a:noFill/>
          </a:ln>
        </p:spPr>
      </p:pic>
      <p:sp>
        <p:nvSpPr>
          <p:cNvPr id="277" name="Google Shape;277;g333de4c33c5_0_4"/>
          <p:cNvSpPr txBox="1"/>
          <p:nvPr/>
        </p:nvSpPr>
        <p:spPr>
          <a:xfrm>
            <a:off x="3099075" y="3238638"/>
            <a:ext cx="8809800" cy="1323600"/>
          </a:xfrm>
          <a:prstGeom prst="rect">
            <a:avLst/>
          </a:prstGeom>
          <a:noFill/>
          <a:ln>
            <a:noFill/>
          </a:ln>
        </p:spPr>
        <p:txBody>
          <a:bodyPr spcFirstLastPara="1" wrap="square" lIns="45700" tIns="45700" rIns="45700" bIns="45700" anchor="t" anchorCtr="0">
            <a:spAutoFit/>
          </a:bodyPr>
          <a:lstStyle/>
          <a:p>
            <a:pPr marL="0" lvl="0" indent="0" algn="l" rtl="0">
              <a:spcBef>
                <a:spcPts val="0"/>
              </a:spcBef>
              <a:spcAft>
                <a:spcPts val="0"/>
              </a:spcAft>
              <a:buClr>
                <a:srgbClr val="A45C35"/>
              </a:buClr>
              <a:buSzPts val="7500"/>
              <a:buFont typeface="Helvetica Neue"/>
              <a:buNone/>
            </a:pPr>
            <a:r>
              <a:rPr lang="en-US" sz="4000" b="1">
                <a:solidFill>
                  <a:srgbClr val="294A80"/>
                </a:solidFill>
              </a:rPr>
              <a:t>https://www.linkedin.com/company/the-bid-lab/</a:t>
            </a:r>
            <a:endParaRPr sz="4000" b="1">
              <a:solidFill>
                <a:srgbClr val="294A80"/>
              </a:solidFill>
            </a:endParaRPr>
          </a:p>
        </p:txBody>
      </p:sp>
      <p:sp>
        <p:nvSpPr>
          <p:cNvPr id="278" name="Google Shape;278;g333de4c33c5_0_4"/>
          <p:cNvSpPr txBox="1"/>
          <p:nvPr/>
        </p:nvSpPr>
        <p:spPr>
          <a:xfrm>
            <a:off x="3099076" y="5402250"/>
            <a:ext cx="10113300" cy="708000"/>
          </a:xfrm>
          <a:prstGeom prst="rect">
            <a:avLst/>
          </a:prstGeom>
          <a:noFill/>
          <a:ln>
            <a:noFill/>
          </a:ln>
        </p:spPr>
        <p:txBody>
          <a:bodyPr spcFirstLastPara="1" wrap="square" lIns="45700" tIns="45700" rIns="45700" bIns="45700" anchor="t" anchorCtr="0">
            <a:spAutoFit/>
          </a:bodyPr>
          <a:lstStyle/>
          <a:p>
            <a:pPr marL="0" lvl="0" indent="0" algn="l" rtl="0">
              <a:spcBef>
                <a:spcPts val="0"/>
              </a:spcBef>
              <a:spcAft>
                <a:spcPts val="0"/>
              </a:spcAft>
              <a:buClr>
                <a:srgbClr val="A45C35"/>
              </a:buClr>
              <a:buSzPts val="7500"/>
              <a:buFont typeface="Helvetica Neue"/>
              <a:buNone/>
            </a:pPr>
            <a:r>
              <a:rPr lang="en-US" sz="4000" b="1">
                <a:solidFill>
                  <a:srgbClr val="294A80"/>
                </a:solidFill>
                <a:latin typeface="Helvetica Neue"/>
                <a:ea typeface="Helvetica Neue"/>
                <a:cs typeface="Helvetica Neue"/>
                <a:sym typeface="Helvetica Neue"/>
              </a:rPr>
              <a:t> https://www.facebook.com/thebidlab/</a:t>
            </a:r>
            <a:endParaRPr sz="4000" b="1">
              <a:solidFill>
                <a:srgbClr val="294A80"/>
              </a:solidFill>
              <a:latin typeface="Helvetica Neue"/>
              <a:ea typeface="Helvetica Neue"/>
              <a:cs typeface="Helvetica Neue"/>
              <a:sym typeface="Helvetica Neue"/>
            </a:endParaRPr>
          </a:p>
        </p:txBody>
      </p:sp>
      <p:sp>
        <p:nvSpPr>
          <p:cNvPr id="279" name="Google Shape;279;g333de4c33c5_0_4"/>
          <p:cNvSpPr txBox="1"/>
          <p:nvPr/>
        </p:nvSpPr>
        <p:spPr>
          <a:xfrm>
            <a:off x="3099072" y="7411938"/>
            <a:ext cx="8199900" cy="7080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4000" b="1">
                <a:solidFill>
                  <a:srgbClr val="294A80"/>
                </a:solidFill>
                <a:latin typeface="Helvetica Neue"/>
                <a:ea typeface="Helvetica Neue"/>
                <a:cs typeface="Helvetica Neue"/>
                <a:sym typeface="Helvetica Neue"/>
              </a:rPr>
              <a:t>@thebidlab</a:t>
            </a:r>
            <a:endParaRPr sz="4000">
              <a:solidFill>
                <a:srgbClr val="294A80"/>
              </a:solidFill>
              <a:latin typeface="Helvetica Neue"/>
              <a:ea typeface="Helvetica Neue"/>
              <a:cs typeface="Helvetica Neue"/>
              <a:sym typeface="Helvetica Neue"/>
            </a:endParaRPr>
          </a:p>
        </p:txBody>
      </p:sp>
      <p:sp>
        <p:nvSpPr>
          <p:cNvPr id="280" name="Google Shape;280;g333de4c33c5_0_4"/>
          <p:cNvSpPr txBox="1"/>
          <p:nvPr/>
        </p:nvSpPr>
        <p:spPr>
          <a:xfrm>
            <a:off x="3099072" y="9344688"/>
            <a:ext cx="8199900" cy="7080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4000" b="1">
                <a:solidFill>
                  <a:srgbClr val="294A80"/>
                </a:solidFill>
                <a:latin typeface="Helvetica Neue"/>
                <a:ea typeface="Helvetica Neue"/>
                <a:cs typeface="Helvetica Neue"/>
                <a:sym typeface="Helvetica Neue"/>
              </a:rPr>
              <a:t>www.thebidlab.com</a:t>
            </a:r>
            <a:endParaRPr sz="4000">
              <a:solidFill>
                <a:srgbClr val="294A80"/>
              </a:solidFill>
              <a:latin typeface="Helvetica Neue"/>
              <a:ea typeface="Helvetica Neue"/>
              <a:cs typeface="Helvetica Neue"/>
              <a:sym typeface="Helvetica Neue"/>
            </a:endParaRPr>
          </a:p>
        </p:txBody>
      </p:sp>
      <p:pic>
        <p:nvPicPr>
          <p:cNvPr id="18" name="Picture 17">
            <a:extLst>
              <a:ext uri="{FF2B5EF4-FFF2-40B4-BE49-F238E27FC236}">
                <a16:creationId xmlns:a16="http://schemas.microsoft.com/office/drawing/2014/main" id="{9115591E-C54B-46F2-B312-7F1F9B29BB08}"/>
              </a:ext>
            </a:extLst>
          </p:cNvPr>
          <p:cNvPicPr>
            <a:picLocks noChangeAspect="1"/>
          </p:cNvPicPr>
          <p:nvPr/>
        </p:nvPicPr>
        <p:blipFill>
          <a:blip r:embed="rId10"/>
          <a:stretch>
            <a:fillRect/>
          </a:stretch>
        </p:blipFill>
        <p:spPr>
          <a:xfrm>
            <a:off x="19336806" y="11809955"/>
            <a:ext cx="4206605" cy="9998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
          <p:cNvSpPr txBox="1"/>
          <p:nvPr/>
        </p:nvSpPr>
        <p:spPr>
          <a:xfrm>
            <a:off x="-1262914" y="1554939"/>
            <a:ext cx="15760829" cy="2585283"/>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294A80"/>
              </a:buClr>
              <a:buSzPts val="9000"/>
              <a:buFont typeface="Helvetica Neue"/>
              <a:buNone/>
            </a:pPr>
            <a:r>
              <a:rPr lang="en-US" sz="9000" b="1" i="0" u="none" strike="noStrike" cap="none" dirty="0">
                <a:solidFill>
                  <a:srgbClr val="294A80"/>
                </a:solidFill>
                <a:effectLst>
                  <a:outerShdw blurRad="38100" dist="38100" dir="2700000" algn="tl">
                    <a:srgbClr val="000000">
                      <a:alpha val="43137"/>
                    </a:srgbClr>
                  </a:outerShdw>
                </a:effectLst>
                <a:latin typeface="Helvetica Neue"/>
                <a:ea typeface="Helvetica Neue"/>
                <a:cs typeface="Helvetica Neue"/>
                <a:sym typeface="Helvetica Neue"/>
              </a:rPr>
              <a:t>Let Us Know How</a:t>
            </a:r>
            <a:endParaRPr dirty="0">
              <a:effectLst>
                <a:outerShdw blurRad="38100" dist="38100" dir="2700000" algn="tl">
                  <a:srgbClr val="000000">
                    <a:alpha val="43137"/>
                  </a:srgbClr>
                </a:outerShdw>
              </a:effectLst>
            </a:endParaRPr>
          </a:p>
          <a:p>
            <a:pPr marL="0" marR="0" lvl="0" indent="0" algn="ctr" rtl="0">
              <a:lnSpc>
                <a:spcPct val="90000"/>
              </a:lnSpc>
              <a:spcBef>
                <a:spcPts val="0"/>
              </a:spcBef>
              <a:spcAft>
                <a:spcPts val="0"/>
              </a:spcAft>
              <a:buClr>
                <a:srgbClr val="294A80"/>
              </a:buClr>
              <a:buSzPts val="9000"/>
              <a:buFont typeface="Helvetica Neue"/>
              <a:buNone/>
            </a:pPr>
            <a:r>
              <a:rPr lang="en-US" sz="9000" b="1" i="0" u="none" strike="noStrike" cap="none" dirty="0">
                <a:solidFill>
                  <a:srgbClr val="294A80"/>
                </a:solidFill>
                <a:effectLst>
                  <a:outerShdw blurRad="38100" dist="38100" dir="2700000" algn="tl">
                    <a:srgbClr val="000000">
                      <a:alpha val="43137"/>
                    </a:srgbClr>
                  </a:outerShdw>
                </a:effectLst>
                <a:latin typeface="Helvetica Neue"/>
                <a:ea typeface="Helvetica Neue"/>
                <a:cs typeface="Helvetica Neue"/>
                <a:sym typeface="Helvetica Neue"/>
              </a:rPr>
              <a:t>We Did! </a:t>
            </a:r>
            <a:endParaRPr dirty="0">
              <a:effectLst>
                <a:outerShdw blurRad="38100" dist="38100" dir="2700000" algn="tl">
                  <a:srgbClr val="000000">
                    <a:alpha val="43137"/>
                  </a:srgbClr>
                </a:outerShdw>
              </a:effectLst>
            </a:endParaRPr>
          </a:p>
        </p:txBody>
      </p:sp>
      <p:pic>
        <p:nvPicPr>
          <p:cNvPr id="286" name="Google Shape;286;p5" descr="CDNLA-Shop-App.png"/>
          <p:cNvPicPr preferRelativeResize="0"/>
          <p:nvPr/>
        </p:nvPicPr>
        <p:blipFill rotWithShape="1">
          <a:blip r:embed="rId3">
            <a:alphaModFix/>
          </a:blip>
          <a:srcRect t="1705" b="1705"/>
          <a:stretch/>
        </p:blipFill>
        <p:spPr>
          <a:xfrm>
            <a:off x="8308717" y="243278"/>
            <a:ext cx="19510798" cy="12560356"/>
          </a:xfrm>
          <a:prstGeom prst="rect">
            <a:avLst/>
          </a:prstGeom>
          <a:noFill/>
          <a:ln>
            <a:noFill/>
          </a:ln>
        </p:spPr>
      </p:pic>
      <p:pic>
        <p:nvPicPr>
          <p:cNvPr id="287" name="Google Shape;287;p5" descr="IOS-icon-cd-nla-shows-1024x1024.png"/>
          <p:cNvPicPr preferRelativeResize="0"/>
          <p:nvPr/>
        </p:nvPicPr>
        <p:blipFill rotWithShape="1">
          <a:blip r:embed="rId4">
            <a:alphaModFix/>
          </a:blip>
          <a:srcRect/>
          <a:stretch/>
        </p:blipFill>
        <p:spPr>
          <a:xfrm>
            <a:off x="11207564" y="8884032"/>
            <a:ext cx="2501562" cy="2501562"/>
          </a:xfrm>
          <a:prstGeom prst="rect">
            <a:avLst/>
          </a:prstGeom>
          <a:noFill/>
          <a:ln>
            <a:noFill/>
          </a:ln>
        </p:spPr>
      </p:pic>
      <p:sp>
        <p:nvSpPr>
          <p:cNvPr id="288" name="Google Shape;288;p5"/>
          <p:cNvSpPr txBox="1"/>
          <p:nvPr/>
        </p:nvSpPr>
        <p:spPr>
          <a:xfrm>
            <a:off x="-1262914" y="4136787"/>
            <a:ext cx="15760800" cy="1169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000"/>
              <a:buFont typeface="Helvetica Neue"/>
              <a:buNone/>
            </a:pPr>
            <a:r>
              <a:rPr lang="en-US" sz="7000" b="1" i="0" u="none" strike="noStrike" cap="none" dirty="0">
                <a:solidFill>
                  <a:srgbClr val="A45C35"/>
                </a:solidFill>
                <a:effectLst>
                  <a:outerShdw blurRad="38100" dist="38100" dir="2700000" algn="tl">
                    <a:srgbClr val="000000">
                      <a:alpha val="43137"/>
                    </a:srgbClr>
                  </a:outerShdw>
                </a:effectLst>
                <a:latin typeface="Helvetica Neue"/>
                <a:ea typeface="Helvetica Neue"/>
                <a:cs typeface="Helvetica Neue"/>
                <a:sym typeface="Helvetica Neue"/>
              </a:rPr>
              <a:t>Fill Out </a:t>
            </a:r>
            <a:r>
              <a:rPr lang="en-US" sz="7000" b="1" dirty="0">
                <a:solidFill>
                  <a:srgbClr val="A45C35"/>
                </a:solidFill>
                <a:effectLst>
                  <a:outerShdw blurRad="38100" dist="38100" dir="2700000" algn="tl">
                    <a:srgbClr val="000000">
                      <a:alpha val="43137"/>
                    </a:srgbClr>
                  </a:outerShdw>
                </a:effectLst>
                <a:latin typeface="Helvetica Neue"/>
                <a:ea typeface="Helvetica Neue"/>
                <a:cs typeface="Helvetica Neue"/>
                <a:sym typeface="Helvetica Neue"/>
              </a:rPr>
              <a:t>t</a:t>
            </a:r>
            <a:r>
              <a:rPr lang="en-US" sz="7000" b="1" i="0" u="none" strike="noStrike" cap="none" dirty="0">
                <a:solidFill>
                  <a:srgbClr val="A45C35"/>
                </a:solidFill>
                <a:effectLst>
                  <a:outerShdw blurRad="38100" dist="38100" dir="2700000" algn="tl">
                    <a:srgbClr val="000000">
                      <a:alpha val="43137"/>
                    </a:srgbClr>
                  </a:outerShdw>
                </a:effectLst>
                <a:latin typeface="Helvetica Neue"/>
                <a:ea typeface="Helvetica Neue"/>
                <a:cs typeface="Helvetica Neue"/>
                <a:sym typeface="Helvetica Neue"/>
              </a:rPr>
              <a:t>he Survey!</a:t>
            </a:r>
            <a:endParaRPr dirty="0">
              <a:effectLst>
                <a:outerShdw blurRad="38100" dist="38100" dir="2700000" algn="tl">
                  <a:srgbClr val="000000">
                    <a:alpha val="43137"/>
                  </a:srgbClr>
                </a:outerShdw>
              </a:effectLst>
            </a:endParaRPr>
          </a:p>
        </p:txBody>
      </p:sp>
      <p:pic>
        <p:nvPicPr>
          <p:cNvPr id="289" name="Google Shape;289;p5" descr="footer.png"/>
          <p:cNvPicPr preferRelativeResize="0"/>
          <p:nvPr/>
        </p:nvPicPr>
        <p:blipFill rotWithShape="1">
          <a:blip r:embed="rId5">
            <a:alphaModFix/>
          </a:blip>
          <a:srcRect t="3559" b="58691"/>
          <a:stretch/>
        </p:blipFill>
        <p:spPr>
          <a:xfrm>
            <a:off x="-2" y="11469851"/>
            <a:ext cx="24384003" cy="2256454"/>
          </a:xfrm>
          <a:prstGeom prst="rect">
            <a:avLst/>
          </a:prstGeom>
          <a:noFill/>
          <a:ln>
            <a:noFill/>
          </a:ln>
        </p:spPr>
      </p:pic>
      <p:pic>
        <p:nvPicPr>
          <p:cNvPr id="290" name="Google Shape;290;p5" descr="Educational Survey QR Code.png"/>
          <p:cNvPicPr preferRelativeResize="0"/>
          <p:nvPr/>
        </p:nvPicPr>
        <p:blipFill rotWithShape="1">
          <a:blip r:embed="rId6">
            <a:alphaModFix/>
          </a:blip>
          <a:srcRect/>
          <a:stretch/>
        </p:blipFill>
        <p:spPr>
          <a:xfrm>
            <a:off x="3874300" y="5951809"/>
            <a:ext cx="5486401" cy="5486401"/>
          </a:xfrm>
          <a:prstGeom prst="rect">
            <a:avLst/>
          </a:prstGeom>
          <a:noFill/>
          <a:ln w="50800" cap="flat" cmpd="sng">
            <a:solidFill>
              <a:srgbClr val="A7A7A7"/>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6" descr="footer.png"/>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296" name="Google Shape;296;p6" descr="CDNLA-show-vegas-Paris-2025-logo2.png"/>
          <p:cNvPicPr preferRelativeResize="0"/>
          <p:nvPr/>
        </p:nvPicPr>
        <p:blipFill rotWithShape="1">
          <a:blip r:embed="rId4">
            <a:alphaModFix/>
          </a:blip>
          <a:srcRect t="8516" b="8516"/>
          <a:stretch/>
        </p:blipFill>
        <p:spPr>
          <a:xfrm>
            <a:off x="1775078" y="3700605"/>
            <a:ext cx="20833844" cy="3457045"/>
          </a:xfrm>
          <a:prstGeom prst="rect">
            <a:avLst/>
          </a:prstGeom>
          <a:noFill/>
          <a:ln>
            <a:noFill/>
          </a:ln>
        </p:spPr>
      </p:pic>
      <p:sp>
        <p:nvSpPr>
          <p:cNvPr id="297" name="Google Shape;297;p6"/>
          <p:cNvSpPr txBox="1"/>
          <p:nvPr/>
        </p:nvSpPr>
        <p:spPr>
          <a:xfrm>
            <a:off x="1979393" y="7428258"/>
            <a:ext cx="20425214" cy="174243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95303F"/>
              </a:buClr>
              <a:buSzPts val="800"/>
              <a:buFont typeface="Helvetica Neue"/>
              <a:buNone/>
            </a:pPr>
            <a:endParaRPr sz="800" b="1" i="0" u="none" strike="noStrike" cap="none" dirty="0">
              <a:solidFill>
                <a:srgbClr val="95303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DEA452"/>
              </a:buClr>
              <a:buSzPts val="10000"/>
              <a:buFont typeface="Helvetica Neue"/>
              <a:buNone/>
            </a:pPr>
            <a:r>
              <a:rPr lang="en-US" sz="10000" b="1" i="1" u="none" strike="noStrike" cap="none" dirty="0">
                <a:solidFill>
                  <a:srgbClr val="DEA452"/>
                </a:solidFill>
                <a:effectLst>
                  <a:outerShdw blurRad="38100" dist="38100" dir="2700000" algn="tl">
                    <a:srgbClr val="000000">
                      <a:alpha val="43137"/>
                    </a:srgbClr>
                  </a:outerShdw>
                </a:effectLst>
                <a:latin typeface="Helvetica Neue"/>
                <a:ea typeface="Helvetica Neue"/>
                <a:cs typeface="Helvetica Neue"/>
                <a:sym typeface="Helvetica Neue"/>
              </a:rPr>
              <a:t>Thank You for Joining Us!</a:t>
            </a:r>
            <a:endParaRPr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2" descr="footer.png"/>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sp>
        <p:nvSpPr>
          <p:cNvPr id="83" name="Google Shape;83;p2"/>
          <p:cNvSpPr txBox="1"/>
          <p:nvPr/>
        </p:nvSpPr>
        <p:spPr>
          <a:xfrm>
            <a:off x="4311611" y="2660475"/>
            <a:ext cx="15760800" cy="363172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10000"/>
              <a:buFont typeface="Helvetica Neue"/>
              <a:buNone/>
            </a:pPr>
            <a:r>
              <a:rPr lang="en-US" sz="11500" b="1" dirty="0">
                <a:solidFill>
                  <a:srgbClr val="A45C35"/>
                </a:solidFill>
                <a:effectLst>
                  <a:outerShdw blurRad="38100" dist="38100" dir="2700000" algn="tl">
                    <a:srgbClr val="000000">
                      <a:alpha val="43137"/>
                    </a:srgbClr>
                  </a:outerShdw>
                </a:effectLst>
                <a:latin typeface="Helvetica Neue"/>
                <a:ea typeface="Helvetica Neue"/>
                <a:cs typeface="Helvetica Neue"/>
                <a:sym typeface="Helvetica Neue"/>
              </a:rPr>
              <a:t>RFPs: Turning ‘Nah’ Into Heck ‘Yeah!’ </a:t>
            </a:r>
            <a:endParaRPr lang="en-US" sz="11500" dirty="0">
              <a:effectLst>
                <a:outerShdw blurRad="38100" dist="38100" dir="2700000" algn="tl">
                  <a:srgbClr val="000000">
                    <a:alpha val="43137"/>
                  </a:srgbClr>
                </a:outerShdw>
              </a:effectLst>
            </a:endParaRPr>
          </a:p>
        </p:txBody>
      </p:sp>
      <p:sp>
        <p:nvSpPr>
          <p:cNvPr id="84" name="Google Shape;84;p2"/>
          <p:cNvSpPr txBox="1"/>
          <p:nvPr/>
        </p:nvSpPr>
        <p:spPr>
          <a:xfrm>
            <a:off x="6566075" y="6904373"/>
            <a:ext cx="11251800" cy="19395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94A80"/>
              </a:buClr>
              <a:buSzPts val="6000"/>
              <a:buFont typeface="Helvetica Neue"/>
              <a:buNone/>
            </a:pPr>
            <a:r>
              <a:rPr lang="en-US" sz="6000" b="1" i="1" dirty="0">
                <a:solidFill>
                  <a:srgbClr val="294A80"/>
                </a:solidFill>
                <a:latin typeface="Helvetica Neue"/>
                <a:ea typeface="Helvetica Neue"/>
                <a:cs typeface="Helvetica Neue"/>
                <a:sym typeface="Helvetica Neue"/>
              </a:rPr>
              <a:t>Maurice </a:t>
            </a:r>
            <a:r>
              <a:rPr lang="en-US" sz="6000" b="1" i="1" dirty="0" err="1">
                <a:solidFill>
                  <a:srgbClr val="294A80"/>
                </a:solidFill>
                <a:latin typeface="Helvetica Neue"/>
                <a:ea typeface="Helvetica Neue"/>
                <a:cs typeface="Helvetica Neue"/>
                <a:sym typeface="Helvetica Neue"/>
              </a:rPr>
              <a:t>Harary</a:t>
            </a:r>
            <a:endParaRPr sz="6000" b="1" i="1" dirty="0">
              <a:solidFill>
                <a:srgbClr val="294A8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294A80"/>
              </a:buClr>
              <a:buSzPts val="6000"/>
              <a:buFont typeface="Helvetica Neue"/>
              <a:buNone/>
            </a:pPr>
            <a:r>
              <a:rPr lang="en-US" sz="6000" b="1" i="1" u="sng" dirty="0">
                <a:solidFill>
                  <a:srgbClr val="DEA452"/>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The Bid Lab</a:t>
            </a:r>
            <a:r>
              <a:rPr lang="en-US" sz="6000" dirty="0">
                <a:solidFill>
                  <a:srgbClr val="DEA452"/>
                </a:solidFill>
                <a:latin typeface="Helvetica Neue"/>
                <a:ea typeface="Helvetica Neue"/>
                <a:cs typeface="Helvetica Neue"/>
                <a:sym typeface="Helvetica Neue"/>
              </a:rPr>
              <a:t> | </a:t>
            </a:r>
            <a:r>
              <a:rPr lang="en-US" sz="6000" b="1" i="1" u="sng" dirty="0">
                <a:solidFill>
                  <a:srgbClr val="DEA452"/>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Bid Banana</a:t>
            </a:r>
            <a:endParaRPr sz="6000" b="1" i="1" dirty="0">
              <a:solidFill>
                <a:srgbClr val="DEA452"/>
              </a:solidFill>
              <a:latin typeface="Helvetica Neue"/>
              <a:ea typeface="Helvetica Neue"/>
              <a:cs typeface="Helvetica Neue"/>
              <a:sym typeface="Helvetica Neue"/>
            </a:endParaRPr>
          </a:p>
        </p:txBody>
      </p:sp>
      <p:sp>
        <p:nvSpPr>
          <p:cNvPr id="85" name="Google Shape;85;p2"/>
          <p:cNvSpPr txBox="1"/>
          <p:nvPr/>
        </p:nvSpPr>
        <p:spPr>
          <a:xfrm>
            <a:off x="14908215" y="15110560"/>
            <a:ext cx="4753160" cy="4826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AFFFF"/>
              </a:buClr>
              <a:buSzPts val="2500"/>
              <a:buFont typeface="Lato Black"/>
              <a:buNone/>
            </a:pPr>
            <a:r>
              <a:rPr lang="en-US" sz="2500" b="1" i="1" u="none" strike="noStrike" cap="none">
                <a:solidFill>
                  <a:srgbClr val="FAFFFF"/>
                </a:solidFill>
                <a:latin typeface="Lato Black"/>
                <a:ea typeface="Lato Black"/>
                <a:cs typeface="Lato Black"/>
                <a:sym typeface="Lato Black"/>
              </a:rPr>
              <a:t>Coffee Sponsor</a:t>
            </a:r>
            <a:endParaRPr/>
          </a:p>
        </p:txBody>
      </p:sp>
      <p:pic>
        <p:nvPicPr>
          <p:cNvPr id="86" name="Google Shape;86;p2" descr="Buffalo-Limo-Logo-17-logo-tag-white.ai"/>
          <p:cNvPicPr preferRelativeResize="0"/>
          <p:nvPr/>
        </p:nvPicPr>
        <p:blipFill rotWithShape="1">
          <a:blip r:embed="rId6">
            <a:alphaModFix/>
          </a:blip>
          <a:srcRect/>
          <a:stretch/>
        </p:blipFill>
        <p:spPr>
          <a:xfrm>
            <a:off x="18896329" y="14523984"/>
            <a:ext cx="1909822" cy="1548960"/>
          </a:xfrm>
          <a:prstGeom prst="rect">
            <a:avLst/>
          </a:prstGeom>
          <a:noFill/>
          <a:ln>
            <a:noFill/>
          </a:ln>
        </p:spPr>
      </p:pic>
      <p:pic>
        <p:nvPicPr>
          <p:cNvPr id="87" name="Google Shape;87;p2" descr="CDNLA-show-vegas-Paris-2025-logo2.png"/>
          <p:cNvPicPr preferRelativeResize="0"/>
          <p:nvPr/>
        </p:nvPicPr>
        <p:blipFill rotWithShape="1">
          <a:blip r:embed="rId7">
            <a:alphaModFix/>
          </a:blip>
          <a:srcRect t="8516" b="8516"/>
          <a:stretch/>
        </p:blipFill>
        <p:spPr>
          <a:xfrm>
            <a:off x="1403260" y="11374870"/>
            <a:ext cx="8199807" cy="1360628"/>
          </a:xfrm>
          <a:prstGeom prst="rect">
            <a:avLst/>
          </a:prstGeom>
          <a:noFill/>
          <a:ln>
            <a:noFill/>
          </a:ln>
        </p:spPr>
      </p:pic>
      <p:pic>
        <p:nvPicPr>
          <p:cNvPr id="88" name="Google Shape;88;p2" descr="CDNLA-show-vegas-Paris-2025-logo2.png"/>
          <p:cNvPicPr preferRelativeResize="0"/>
          <p:nvPr/>
        </p:nvPicPr>
        <p:blipFill rotWithShape="1">
          <a:blip r:embed="rId7">
            <a:alphaModFix/>
          </a:blip>
          <a:srcRect t="8516" b="8516"/>
          <a:stretch/>
        </p:blipFill>
        <p:spPr>
          <a:xfrm>
            <a:off x="7494331" y="14760721"/>
            <a:ext cx="6481762" cy="1075546"/>
          </a:xfrm>
          <a:prstGeom prst="rect">
            <a:avLst/>
          </a:prstGeom>
          <a:noFill/>
          <a:ln>
            <a:noFill/>
          </a:ln>
        </p:spPr>
      </p:pic>
      <p:sp>
        <p:nvSpPr>
          <p:cNvPr id="89" name="Google Shape;89;p2"/>
          <p:cNvSpPr/>
          <p:nvPr/>
        </p:nvSpPr>
        <p:spPr>
          <a:xfrm>
            <a:off x="19191009" y="11358540"/>
            <a:ext cx="4498120" cy="1902662"/>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2" name="Picture 11">
            <a:extLst>
              <a:ext uri="{FF2B5EF4-FFF2-40B4-BE49-F238E27FC236}">
                <a16:creationId xmlns:a16="http://schemas.microsoft.com/office/drawing/2014/main" id="{369F745F-B729-49C3-8183-FC6C4080B076}"/>
              </a:ext>
            </a:extLst>
          </p:cNvPr>
          <p:cNvPicPr>
            <a:picLocks noChangeAspect="1"/>
          </p:cNvPicPr>
          <p:nvPr/>
        </p:nvPicPr>
        <p:blipFill>
          <a:blip r:embed="rId8"/>
          <a:stretch>
            <a:fillRect/>
          </a:stretch>
        </p:blipFill>
        <p:spPr>
          <a:xfrm>
            <a:off x="19336806" y="11809955"/>
            <a:ext cx="4206605" cy="999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2" descr="footer.png"/>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sp>
        <p:nvSpPr>
          <p:cNvPr id="83" name="Google Shape;83;p2"/>
          <p:cNvSpPr txBox="1"/>
          <p:nvPr/>
        </p:nvSpPr>
        <p:spPr>
          <a:xfrm>
            <a:off x="4311599" y="1242127"/>
            <a:ext cx="15760800" cy="363172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10000"/>
              <a:buFont typeface="Helvetica Neue"/>
              <a:buNone/>
            </a:pPr>
            <a:r>
              <a:rPr lang="en-US" sz="11500" b="1" dirty="0">
                <a:solidFill>
                  <a:srgbClr val="A45C35"/>
                </a:solidFill>
                <a:effectLst>
                  <a:outerShdw blurRad="38100" dist="38100" dir="2700000" algn="tl">
                    <a:srgbClr val="000000">
                      <a:alpha val="43137"/>
                    </a:srgbClr>
                  </a:outerShdw>
                </a:effectLst>
                <a:latin typeface="Helvetica Neue"/>
                <a:ea typeface="Helvetica Neue"/>
                <a:cs typeface="Helvetica Neue"/>
                <a:sym typeface="Helvetica Neue"/>
              </a:rPr>
              <a:t>Welcome &amp; Thank You to Our Sponsors</a:t>
            </a:r>
          </a:p>
        </p:txBody>
      </p:sp>
      <p:sp>
        <p:nvSpPr>
          <p:cNvPr id="85" name="Google Shape;85;p2"/>
          <p:cNvSpPr txBox="1"/>
          <p:nvPr/>
        </p:nvSpPr>
        <p:spPr>
          <a:xfrm>
            <a:off x="14908215" y="15110560"/>
            <a:ext cx="4753160" cy="4826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AFFFF"/>
              </a:buClr>
              <a:buSzPts val="2500"/>
              <a:buFont typeface="Lato Black"/>
              <a:buNone/>
            </a:pPr>
            <a:r>
              <a:rPr lang="en-US" sz="2500" b="1" i="1" u="none" strike="noStrike" cap="none">
                <a:solidFill>
                  <a:srgbClr val="FAFFFF"/>
                </a:solidFill>
                <a:latin typeface="Lato Black"/>
                <a:ea typeface="Lato Black"/>
                <a:cs typeface="Lato Black"/>
                <a:sym typeface="Lato Black"/>
              </a:rPr>
              <a:t>Coffee Sponsor</a:t>
            </a:r>
            <a:endParaRPr/>
          </a:p>
        </p:txBody>
      </p:sp>
      <p:pic>
        <p:nvPicPr>
          <p:cNvPr id="86" name="Google Shape;86;p2" descr="Buffalo-Limo-Logo-17-logo-tag-white.ai"/>
          <p:cNvPicPr preferRelativeResize="0"/>
          <p:nvPr/>
        </p:nvPicPr>
        <p:blipFill rotWithShape="1">
          <a:blip r:embed="rId4">
            <a:alphaModFix/>
          </a:blip>
          <a:srcRect/>
          <a:stretch/>
        </p:blipFill>
        <p:spPr>
          <a:xfrm>
            <a:off x="18896329" y="14523984"/>
            <a:ext cx="1909822" cy="1548960"/>
          </a:xfrm>
          <a:prstGeom prst="rect">
            <a:avLst/>
          </a:prstGeom>
          <a:noFill/>
          <a:ln>
            <a:noFill/>
          </a:ln>
        </p:spPr>
      </p:pic>
      <p:pic>
        <p:nvPicPr>
          <p:cNvPr id="87" name="Google Shape;87;p2" descr="CDNLA-show-vegas-Paris-2025-logo2.png"/>
          <p:cNvPicPr preferRelativeResize="0"/>
          <p:nvPr/>
        </p:nvPicPr>
        <p:blipFill rotWithShape="1">
          <a:blip r:embed="rId5">
            <a:alphaModFix/>
          </a:blip>
          <a:srcRect t="8516" b="8516"/>
          <a:stretch/>
        </p:blipFill>
        <p:spPr>
          <a:xfrm>
            <a:off x="1403260" y="11374870"/>
            <a:ext cx="8199807" cy="1360628"/>
          </a:xfrm>
          <a:prstGeom prst="rect">
            <a:avLst/>
          </a:prstGeom>
          <a:noFill/>
          <a:ln>
            <a:noFill/>
          </a:ln>
        </p:spPr>
      </p:pic>
      <p:pic>
        <p:nvPicPr>
          <p:cNvPr id="88" name="Google Shape;88;p2" descr="CDNLA-show-vegas-Paris-2025-logo2.png"/>
          <p:cNvPicPr preferRelativeResize="0"/>
          <p:nvPr/>
        </p:nvPicPr>
        <p:blipFill rotWithShape="1">
          <a:blip r:embed="rId5">
            <a:alphaModFix/>
          </a:blip>
          <a:srcRect t="8516" b="8516"/>
          <a:stretch/>
        </p:blipFill>
        <p:spPr>
          <a:xfrm>
            <a:off x="7494331" y="14760721"/>
            <a:ext cx="6481762" cy="1075546"/>
          </a:xfrm>
          <a:prstGeom prst="rect">
            <a:avLst/>
          </a:prstGeom>
          <a:noFill/>
          <a:ln>
            <a:noFill/>
          </a:ln>
        </p:spPr>
      </p:pic>
      <p:grpSp>
        <p:nvGrpSpPr>
          <p:cNvPr id="12" name="Group 11">
            <a:extLst>
              <a:ext uri="{FF2B5EF4-FFF2-40B4-BE49-F238E27FC236}">
                <a16:creationId xmlns:a16="http://schemas.microsoft.com/office/drawing/2014/main" id="{8E19808B-0DC0-499D-BD36-35457F636A3E}"/>
              </a:ext>
            </a:extLst>
          </p:cNvPr>
          <p:cNvGrpSpPr/>
          <p:nvPr/>
        </p:nvGrpSpPr>
        <p:grpSpPr>
          <a:xfrm>
            <a:off x="4984970" y="5016232"/>
            <a:ext cx="15821181" cy="4875435"/>
            <a:chOff x="4532540" y="5104644"/>
            <a:chExt cx="15821181" cy="4875435"/>
          </a:xfrm>
        </p:grpSpPr>
        <p:pic>
          <p:nvPicPr>
            <p:cNvPr id="13" name="Buffalo-Limo-Logo-17-logo-tag-BW.png" descr="Buffalo-Limo-Logo-17-logo-tag-BW.png">
              <a:extLst>
                <a:ext uri="{FF2B5EF4-FFF2-40B4-BE49-F238E27FC236}">
                  <a16:creationId xmlns:a16="http://schemas.microsoft.com/office/drawing/2014/main" id="{B93FD59E-CE2F-4ADE-8709-E5BC1B54838E}"/>
                </a:ext>
              </a:extLst>
            </p:cNvPr>
            <p:cNvPicPr>
              <a:picLocks noChangeAspect="1"/>
            </p:cNvPicPr>
            <p:nvPr/>
          </p:nvPicPr>
          <p:blipFill>
            <a:blip r:embed="rId6"/>
            <a:srcRect l="8900" r="8899"/>
            <a:stretch>
              <a:fillRect/>
            </a:stretch>
          </p:blipFill>
          <p:spPr>
            <a:xfrm>
              <a:off x="4532540" y="6125032"/>
              <a:ext cx="4753160" cy="3855047"/>
            </a:xfrm>
            <a:prstGeom prst="rect">
              <a:avLst/>
            </a:prstGeom>
            <a:ln w="12700">
              <a:miter lim="400000"/>
            </a:ln>
          </p:spPr>
        </p:pic>
        <p:sp>
          <p:nvSpPr>
            <p:cNvPr id="14" name="Coffee Sponsor">
              <a:extLst>
                <a:ext uri="{FF2B5EF4-FFF2-40B4-BE49-F238E27FC236}">
                  <a16:creationId xmlns:a16="http://schemas.microsoft.com/office/drawing/2014/main" id="{4D5627A8-A218-46E4-8FC7-CEA71258EE11}"/>
                </a:ext>
              </a:extLst>
            </p:cNvPr>
            <p:cNvSpPr txBox="1"/>
            <p:nvPr/>
          </p:nvSpPr>
          <p:spPr>
            <a:xfrm>
              <a:off x="4532540" y="5104644"/>
              <a:ext cx="4753159"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000" b="1" i="1">
                  <a:solidFill>
                    <a:srgbClr val="223D69"/>
                  </a:solidFill>
                  <a:latin typeface="Lato-Black"/>
                  <a:ea typeface="Lato-Black"/>
                  <a:cs typeface="Lato-Black"/>
                  <a:sym typeface="Lato-Black"/>
                </a:defRPr>
              </a:lvl1pPr>
            </a:lstStyle>
            <a:p>
              <a:r>
                <a:rPr dirty="0"/>
                <a:t>Coffee Sponsor</a:t>
              </a:r>
            </a:p>
          </p:txBody>
        </p:sp>
        <p:sp>
          <p:nvSpPr>
            <p:cNvPr id="15" name="Line">
              <a:extLst>
                <a:ext uri="{FF2B5EF4-FFF2-40B4-BE49-F238E27FC236}">
                  <a16:creationId xmlns:a16="http://schemas.microsoft.com/office/drawing/2014/main" id="{785D819B-03F7-4B59-A2C4-5E3CFF38EE2A}"/>
                </a:ext>
              </a:extLst>
            </p:cNvPr>
            <p:cNvSpPr/>
            <p:nvPr/>
          </p:nvSpPr>
          <p:spPr>
            <a:xfrm flipV="1">
              <a:off x="11234868" y="6227844"/>
              <a:ext cx="1" cy="3098705"/>
            </a:xfrm>
            <a:prstGeom prst="line">
              <a:avLst/>
            </a:prstGeom>
            <a:ln w="50800">
              <a:solidFill>
                <a:srgbClr val="D5D5D5"/>
              </a:solidFill>
              <a:miter lim="400000"/>
            </a:ln>
          </p:spPr>
          <p:txBody>
            <a:bodyPr lIns="45718" tIns="45718" rIns="45718" bIns="45718"/>
            <a:lstStyle/>
            <a:p>
              <a:endParaRPr dirty="0"/>
            </a:p>
          </p:txBody>
        </p:sp>
        <p:sp>
          <p:nvSpPr>
            <p:cNvPr id="16" name="Audio Visual Co-Sponsors">
              <a:extLst>
                <a:ext uri="{FF2B5EF4-FFF2-40B4-BE49-F238E27FC236}">
                  <a16:creationId xmlns:a16="http://schemas.microsoft.com/office/drawing/2014/main" id="{ACB32682-1720-4B8D-81C8-1460DA7DE2C0}"/>
                </a:ext>
              </a:extLst>
            </p:cNvPr>
            <p:cNvSpPr txBox="1"/>
            <p:nvPr/>
          </p:nvSpPr>
          <p:spPr>
            <a:xfrm>
              <a:off x="14574558" y="5104644"/>
              <a:ext cx="5276902"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000" b="1" i="1">
                  <a:solidFill>
                    <a:srgbClr val="223D69"/>
                  </a:solidFill>
                  <a:latin typeface="Lato-Black"/>
                  <a:ea typeface="Lato-Black"/>
                  <a:cs typeface="Lato-Black"/>
                  <a:sym typeface="Lato-Black"/>
                </a:defRPr>
              </a:lvl1pPr>
            </a:lstStyle>
            <a:p>
              <a:r>
                <a:rPr dirty="0"/>
                <a:t>Audio Visual Sponsor</a:t>
              </a:r>
            </a:p>
          </p:txBody>
        </p:sp>
        <p:pic>
          <p:nvPicPr>
            <p:cNvPr id="17" name="Picture 16" descr="A black and white logo&#10;&#10;Description automatically generated">
              <a:extLst>
                <a:ext uri="{FF2B5EF4-FFF2-40B4-BE49-F238E27FC236}">
                  <a16:creationId xmlns:a16="http://schemas.microsoft.com/office/drawing/2014/main" id="{CA6E708B-B1A6-43EC-93CF-7F4EE0ECD0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25182" y="6681372"/>
              <a:ext cx="6328539" cy="2742367"/>
            </a:xfrm>
            <a:prstGeom prst="rect">
              <a:avLst/>
            </a:prstGeom>
          </p:spPr>
        </p:pic>
      </p:grpSp>
    </p:spTree>
    <p:extLst>
      <p:ext uri="{BB962C8B-B14F-4D97-AF65-F5344CB8AC3E}">
        <p14:creationId xmlns:p14="http://schemas.microsoft.com/office/powerpoint/2010/main" val="8033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308e975ca0_0_18"/>
          <p:cNvSpPr txBox="1"/>
          <p:nvPr/>
        </p:nvSpPr>
        <p:spPr>
          <a:xfrm>
            <a:off x="579225" y="625750"/>
            <a:ext cx="19322400" cy="124645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7500" b="1" dirty="0">
                <a:solidFill>
                  <a:srgbClr val="A45C35"/>
                </a:solidFill>
                <a:latin typeface="Helvetica Neue"/>
                <a:sym typeface="Helvetica Neue"/>
              </a:rPr>
              <a:t>Maurice’s Story</a:t>
            </a:r>
            <a:endParaRPr dirty="0"/>
          </a:p>
        </p:txBody>
      </p:sp>
      <p:pic>
        <p:nvPicPr>
          <p:cNvPr id="108" name="Google Shape;108;g3308e975ca0_0_18"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109" name="Google Shape;109;g3308e975ca0_0_18"/>
          <p:cNvSpPr/>
          <p:nvPr/>
        </p:nvSpPr>
        <p:spPr>
          <a:xfrm>
            <a:off x="19191009" y="11358571"/>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12" name="Google Shape;112;g3308e975ca0_0_18"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pic>
        <p:nvPicPr>
          <p:cNvPr id="113" name="Google Shape;113;g3308e975ca0_0_18"/>
          <p:cNvPicPr preferRelativeResize="0"/>
          <p:nvPr/>
        </p:nvPicPr>
        <p:blipFill rotWithShape="1">
          <a:blip r:embed="rId5">
            <a:alphaModFix/>
          </a:blip>
          <a:srcRect l="299" t="18070" b="10450"/>
          <a:stretch/>
        </p:blipFill>
        <p:spPr>
          <a:xfrm>
            <a:off x="0" y="2137050"/>
            <a:ext cx="23102602" cy="9316725"/>
          </a:xfrm>
          <a:prstGeom prst="rect">
            <a:avLst/>
          </a:prstGeom>
          <a:noFill/>
          <a:ln>
            <a:noFill/>
          </a:ln>
        </p:spPr>
      </p:pic>
      <p:pic>
        <p:nvPicPr>
          <p:cNvPr id="2" name="Picture 1">
            <a:extLst>
              <a:ext uri="{FF2B5EF4-FFF2-40B4-BE49-F238E27FC236}">
                <a16:creationId xmlns:a16="http://schemas.microsoft.com/office/drawing/2014/main" id="{EC2BAAC0-6A81-4659-883B-66009F10B1B6}"/>
              </a:ext>
            </a:extLst>
          </p:cNvPr>
          <p:cNvPicPr>
            <a:picLocks noChangeAspect="1"/>
          </p:cNvPicPr>
          <p:nvPr/>
        </p:nvPicPr>
        <p:blipFill>
          <a:blip r:embed="rId6"/>
          <a:stretch>
            <a:fillRect/>
          </a:stretch>
        </p:blipFill>
        <p:spPr>
          <a:xfrm>
            <a:off x="19336806" y="11809955"/>
            <a:ext cx="4206605" cy="9998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2d8d1b99eaa_0_67"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130" name="Google Shape;130;g2d8d1b99eaa_0_67"/>
          <p:cNvSpPr/>
          <p:nvPr/>
        </p:nvSpPr>
        <p:spPr>
          <a:xfrm>
            <a:off x="-12" y="3990600"/>
            <a:ext cx="6132000" cy="5085000"/>
          </a:xfrm>
          <a:prstGeom prst="rect">
            <a:avLst/>
          </a:prstGeom>
          <a:solidFill>
            <a:srgbClr val="294A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31" name="Google Shape;131;g2d8d1b99eaa_0_67"/>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34" name="Google Shape;134;g2d8d1b99eaa_0_67"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135" name="Google Shape;135;g2d8d1b99eaa_0_67"/>
          <p:cNvSpPr txBox="1"/>
          <p:nvPr/>
        </p:nvSpPr>
        <p:spPr>
          <a:xfrm>
            <a:off x="568040" y="6685125"/>
            <a:ext cx="4995900" cy="1746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a:solidFill>
                  <a:schemeClr val="lt1"/>
                </a:solidFill>
                <a:latin typeface="Helvetica Neue"/>
                <a:ea typeface="Helvetica Neue"/>
                <a:cs typeface="Helvetica Neue"/>
                <a:sym typeface="Helvetica Neue"/>
              </a:rPr>
              <a:t>Find the Right Opportunity</a:t>
            </a:r>
            <a:endParaRPr sz="5000" b="1">
              <a:solidFill>
                <a:schemeClr val="lt1"/>
              </a:solidFill>
              <a:latin typeface="Helvetica Neue"/>
              <a:ea typeface="Helvetica Neue"/>
              <a:cs typeface="Helvetica Neue"/>
              <a:sym typeface="Helvetica Neue"/>
            </a:endParaRPr>
          </a:p>
        </p:txBody>
      </p:sp>
      <p:sp>
        <p:nvSpPr>
          <p:cNvPr id="136" name="Google Shape;136;g2d8d1b99eaa_0_67"/>
          <p:cNvSpPr/>
          <p:nvPr/>
        </p:nvSpPr>
        <p:spPr>
          <a:xfrm>
            <a:off x="6060003" y="3990600"/>
            <a:ext cx="6132000" cy="5085000"/>
          </a:xfrm>
          <a:prstGeom prst="rect">
            <a:avLst/>
          </a:prstGeom>
          <a:solidFill>
            <a:srgbClr val="95303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37" name="Google Shape;137;g2d8d1b99eaa_0_67"/>
          <p:cNvSpPr/>
          <p:nvPr/>
        </p:nvSpPr>
        <p:spPr>
          <a:xfrm>
            <a:off x="12120019" y="3990600"/>
            <a:ext cx="6132000" cy="5085000"/>
          </a:xfrm>
          <a:prstGeom prst="rect">
            <a:avLst/>
          </a:prstGeom>
          <a:solidFill>
            <a:srgbClr val="DEA4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38" name="Google Shape;138;g2d8d1b99eaa_0_67"/>
          <p:cNvSpPr/>
          <p:nvPr/>
        </p:nvSpPr>
        <p:spPr>
          <a:xfrm>
            <a:off x="18252009" y="3990600"/>
            <a:ext cx="6132000" cy="5085000"/>
          </a:xfrm>
          <a:prstGeom prst="rect">
            <a:avLst/>
          </a:prstGeom>
          <a:solidFill>
            <a:srgbClr val="294A8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39" name="Google Shape;139;g2d8d1b99eaa_0_67"/>
          <p:cNvSpPr txBox="1"/>
          <p:nvPr/>
        </p:nvSpPr>
        <p:spPr>
          <a:xfrm>
            <a:off x="1403260" y="2128200"/>
            <a:ext cx="15760800" cy="1862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dirty="0">
                <a:solidFill>
                  <a:srgbClr val="A45C35"/>
                </a:solidFill>
                <a:latin typeface="Helvetica Neue"/>
                <a:ea typeface="Helvetica Neue"/>
                <a:cs typeface="Helvetica Neue"/>
                <a:sym typeface="Helvetica Neue"/>
              </a:rPr>
              <a:t>Sales Proposals 101</a:t>
            </a:r>
            <a:endParaRPr sz="11500" dirty="0"/>
          </a:p>
        </p:txBody>
      </p:sp>
      <p:sp>
        <p:nvSpPr>
          <p:cNvPr id="140" name="Google Shape;140;g2d8d1b99eaa_0_67"/>
          <p:cNvSpPr txBox="1"/>
          <p:nvPr/>
        </p:nvSpPr>
        <p:spPr>
          <a:xfrm>
            <a:off x="6498940" y="6685125"/>
            <a:ext cx="4995900" cy="1746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a:solidFill>
                  <a:schemeClr val="lt1"/>
                </a:solidFill>
                <a:latin typeface="Helvetica Neue"/>
                <a:ea typeface="Helvetica Neue"/>
                <a:cs typeface="Helvetica Neue"/>
                <a:sym typeface="Helvetica Neue"/>
              </a:rPr>
              <a:t>Stand Out From the Crowd</a:t>
            </a:r>
            <a:endParaRPr sz="5000" b="1">
              <a:solidFill>
                <a:schemeClr val="lt1"/>
              </a:solidFill>
              <a:latin typeface="Helvetica Neue"/>
              <a:ea typeface="Helvetica Neue"/>
              <a:cs typeface="Helvetica Neue"/>
              <a:sym typeface="Helvetica Neue"/>
            </a:endParaRPr>
          </a:p>
        </p:txBody>
      </p:sp>
      <p:sp>
        <p:nvSpPr>
          <p:cNvPr id="141" name="Google Shape;141;g2d8d1b99eaa_0_67"/>
          <p:cNvSpPr txBox="1"/>
          <p:nvPr/>
        </p:nvSpPr>
        <p:spPr>
          <a:xfrm>
            <a:off x="12724065" y="6685125"/>
            <a:ext cx="4995900" cy="1746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a:solidFill>
                  <a:schemeClr val="lt1"/>
                </a:solidFill>
                <a:latin typeface="Helvetica Neue"/>
                <a:ea typeface="Helvetica Neue"/>
                <a:cs typeface="Helvetica Neue"/>
                <a:sym typeface="Helvetica Neue"/>
              </a:rPr>
              <a:t>Leverage Technology</a:t>
            </a:r>
            <a:endParaRPr sz="5000" b="1">
              <a:solidFill>
                <a:schemeClr val="lt1"/>
              </a:solidFill>
              <a:latin typeface="Helvetica Neue"/>
              <a:ea typeface="Helvetica Neue"/>
              <a:cs typeface="Helvetica Neue"/>
              <a:sym typeface="Helvetica Neue"/>
            </a:endParaRPr>
          </a:p>
        </p:txBody>
      </p:sp>
      <p:sp>
        <p:nvSpPr>
          <p:cNvPr id="142" name="Google Shape;142;g2d8d1b99eaa_0_67"/>
          <p:cNvSpPr txBox="1"/>
          <p:nvPr/>
        </p:nvSpPr>
        <p:spPr>
          <a:xfrm>
            <a:off x="18877190" y="6685125"/>
            <a:ext cx="4995900" cy="861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1000"/>
              </a:spcAft>
              <a:buNone/>
            </a:pPr>
            <a:r>
              <a:rPr lang="en-US" sz="5000" b="1" dirty="0">
                <a:solidFill>
                  <a:schemeClr val="lt1"/>
                </a:solidFill>
                <a:latin typeface="Helvetica Neue"/>
                <a:ea typeface="Helvetica Neue"/>
                <a:cs typeface="Helvetica Neue"/>
                <a:sym typeface="Helvetica Neue"/>
              </a:rPr>
              <a:t>Build a Portfolio</a:t>
            </a:r>
            <a:endParaRPr sz="5000" b="1" dirty="0">
              <a:solidFill>
                <a:schemeClr val="lt1"/>
              </a:solidFill>
              <a:latin typeface="Helvetica Neue"/>
              <a:ea typeface="Helvetica Neue"/>
              <a:cs typeface="Helvetica Neue"/>
              <a:sym typeface="Helvetica Neue"/>
            </a:endParaRPr>
          </a:p>
        </p:txBody>
      </p:sp>
      <p:pic>
        <p:nvPicPr>
          <p:cNvPr id="143" name="Google Shape;143;g2d8d1b99eaa_0_67"/>
          <p:cNvPicPr preferRelativeResize="0"/>
          <p:nvPr/>
        </p:nvPicPr>
        <p:blipFill>
          <a:blip r:embed="rId5">
            <a:alphaModFix/>
          </a:blip>
          <a:stretch>
            <a:fillRect/>
          </a:stretch>
        </p:blipFill>
        <p:spPr>
          <a:xfrm>
            <a:off x="2111075" y="4477000"/>
            <a:ext cx="1909826" cy="1909826"/>
          </a:xfrm>
          <a:prstGeom prst="rect">
            <a:avLst/>
          </a:prstGeom>
          <a:noFill/>
          <a:ln>
            <a:noFill/>
          </a:ln>
        </p:spPr>
      </p:pic>
      <p:pic>
        <p:nvPicPr>
          <p:cNvPr id="144" name="Google Shape;144;g2d8d1b99eaa_0_67"/>
          <p:cNvPicPr preferRelativeResize="0"/>
          <p:nvPr/>
        </p:nvPicPr>
        <p:blipFill rotWithShape="1">
          <a:blip r:embed="rId6">
            <a:alphaModFix/>
          </a:blip>
          <a:srcRect/>
          <a:stretch/>
        </p:blipFill>
        <p:spPr>
          <a:xfrm>
            <a:off x="8041975" y="4477000"/>
            <a:ext cx="1909826" cy="1909826"/>
          </a:xfrm>
          <a:prstGeom prst="rect">
            <a:avLst/>
          </a:prstGeom>
          <a:noFill/>
          <a:ln>
            <a:noFill/>
          </a:ln>
        </p:spPr>
      </p:pic>
      <p:pic>
        <p:nvPicPr>
          <p:cNvPr id="145" name="Google Shape;145;g2d8d1b99eaa_0_67"/>
          <p:cNvPicPr preferRelativeResize="0"/>
          <p:nvPr/>
        </p:nvPicPr>
        <p:blipFill rotWithShape="1">
          <a:blip r:embed="rId7">
            <a:alphaModFix/>
          </a:blip>
          <a:srcRect/>
          <a:stretch/>
        </p:blipFill>
        <p:spPr>
          <a:xfrm>
            <a:off x="14231125" y="4477000"/>
            <a:ext cx="1909826" cy="1909826"/>
          </a:xfrm>
          <a:prstGeom prst="rect">
            <a:avLst/>
          </a:prstGeom>
          <a:noFill/>
          <a:ln>
            <a:noFill/>
          </a:ln>
        </p:spPr>
      </p:pic>
      <p:pic>
        <p:nvPicPr>
          <p:cNvPr id="146" name="Google Shape;146;g2d8d1b99eaa_0_67"/>
          <p:cNvPicPr preferRelativeResize="0"/>
          <p:nvPr/>
        </p:nvPicPr>
        <p:blipFill rotWithShape="1">
          <a:blip r:embed="rId8">
            <a:alphaModFix/>
          </a:blip>
          <a:srcRect/>
          <a:stretch/>
        </p:blipFill>
        <p:spPr>
          <a:xfrm>
            <a:off x="20363100" y="4477000"/>
            <a:ext cx="1909826" cy="1909826"/>
          </a:xfrm>
          <a:prstGeom prst="rect">
            <a:avLst/>
          </a:prstGeom>
          <a:noFill/>
          <a:ln>
            <a:noFill/>
          </a:ln>
        </p:spPr>
      </p:pic>
      <p:pic>
        <p:nvPicPr>
          <p:cNvPr id="20" name="Picture 19">
            <a:extLst>
              <a:ext uri="{FF2B5EF4-FFF2-40B4-BE49-F238E27FC236}">
                <a16:creationId xmlns:a16="http://schemas.microsoft.com/office/drawing/2014/main" id="{D1E89871-E232-47EF-B6E0-18BC381EFADF}"/>
              </a:ext>
            </a:extLst>
          </p:cNvPr>
          <p:cNvPicPr>
            <a:picLocks noChangeAspect="1"/>
          </p:cNvPicPr>
          <p:nvPr/>
        </p:nvPicPr>
        <p:blipFill>
          <a:blip r:embed="rId9"/>
          <a:stretch>
            <a:fillRect/>
          </a:stretch>
        </p:blipFill>
        <p:spPr>
          <a:xfrm>
            <a:off x="19336806" y="11809955"/>
            <a:ext cx="4206605" cy="9998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8d1b99eaa_0_119"/>
          <p:cNvSpPr txBox="1"/>
          <p:nvPr/>
        </p:nvSpPr>
        <p:spPr>
          <a:xfrm>
            <a:off x="1319925" y="790575"/>
            <a:ext cx="20790000" cy="1862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a:solidFill>
                  <a:srgbClr val="A45C35"/>
                </a:solidFill>
                <a:latin typeface="Helvetica Neue"/>
                <a:ea typeface="Helvetica Neue"/>
                <a:cs typeface="Helvetica Neue"/>
                <a:sym typeface="Helvetica Neue"/>
              </a:rPr>
              <a:t>Find the Right Opportunity</a:t>
            </a:r>
            <a:endParaRPr sz="11500"/>
          </a:p>
        </p:txBody>
      </p:sp>
      <p:sp>
        <p:nvSpPr>
          <p:cNvPr id="152" name="Google Shape;152;g2d8d1b99eaa_0_119"/>
          <p:cNvSpPr txBox="1"/>
          <p:nvPr/>
        </p:nvSpPr>
        <p:spPr>
          <a:xfrm>
            <a:off x="1403249" y="2652975"/>
            <a:ext cx="22099800" cy="1939500"/>
          </a:xfrm>
          <a:prstGeom prst="rect">
            <a:avLst/>
          </a:prstGeom>
          <a:noFill/>
          <a:ln>
            <a:noFill/>
          </a:ln>
        </p:spPr>
        <p:txBody>
          <a:bodyPr spcFirstLastPara="1" wrap="square" lIns="45700" tIns="45700" rIns="45700" bIns="45700" anchor="t" anchorCtr="0">
            <a:spAutoFit/>
          </a:bodyPr>
          <a:lstStyle/>
          <a:p>
            <a:pPr marL="0" lvl="0" indent="0" algn="l" rtl="0">
              <a:spcBef>
                <a:spcPts val="0"/>
              </a:spcBef>
              <a:spcAft>
                <a:spcPts val="0"/>
              </a:spcAft>
              <a:buNone/>
            </a:pPr>
            <a:r>
              <a:rPr lang="en-US" sz="4000" dirty="0">
                <a:solidFill>
                  <a:srgbClr val="173D6D"/>
                </a:solidFill>
                <a:latin typeface="Helvetica Neue"/>
                <a:ea typeface="Helvetica Neue"/>
                <a:cs typeface="Helvetica Neue"/>
                <a:sym typeface="Helvetica Neue"/>
              </a:rPr>
              <a:t>What kind of proposal opportunity is right for your organization? Do a little research and learn about solicitation and response trends within your business sector. Look for online resource hubs (like our own Learning Center!), LinkedIn interest groups, or how-to industry webinars.</a:t>
            </a:r>
            <a:endParaRPr sz="4000" dirty="0">
              <a:solidFill>
                <a:srgbClr val="173D6D"/>
              </a:solidFill>
              <a:latin typeface="Helvetica Neue"/>
              <a:ea typeface="Helvetica Neue"/>
              <a:cs typeface="Helvetica Neue"/>
              <a:sym typeface="Helvetica Neue"/>
            </a:endParaRPr>
          </a:p>
        </p:txBody>
      </p:sp>
      <p:pic>
        <p:nvPicPr>
          <p:cNvPr id="153" name="Google Shape;153;g2d8d1b99eaa_0_119"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154" name="Google Shape;154;g2d8d1b99eaa_0_119"/>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57" name="Google Shape;157;g2d8d1b99eaa_0_119"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158" name="Google Shape;158;g2d8d1b99eaa_0_119"/>
          <p:cNvSpPr txBox="1"/>
          <p:nvPr/>
        </p:nvSpPr>
        <p:spPr>
          <a:xfrm>
            <a:off x="1319926" y="5143000"/>
            <a:ext cx="37086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Who</a:t>
            </a:r>
            <a:endParaRPr sz="5000">
              <a:solidFill>
                <a:srgbClr val="95303F"/>
              </a:solidFill>
              <a:latin typeface="Helvetica Neue"/>
              <a:ea typeface="Helvetica Neue"/>
              <a:cs typeface="Helvetica Neue"/>
              <a:sym typeface="Helvetica Neue"/>
            </a:endParaRPr>
          </a:p>
        </p:txBody>
      </p:sp>
      <p:sp>
        <p:nvSpPr>
          <p:cNvPr id="159" name="Google Shape;159;g2d8d1b99eaa_0_119"/>
          <p:cNvSpPr txBox="1"/>
          <p:nvPr/>
        </p:nvSpPr>
        <p:spPr>
          <a:xfrm>
            <a:off x="5811151" y="5143000"/>
            <a:ext cx="37086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What</a:t>
            </a:r>
            <a:endParaRPr sz="5000">
              <a:solidFill>
                <a:srgbClr val="95303F"/>
              </a:solidFill>
              <a:latin typeface="Helvetica Neue"/>
              <a:ea typeface="Helvetica Neue"/>
              <a:cs typeface="Helvetica Neue"/>
              <a:sym typeface="Helvetica Neue"/>
            </a:endParaRPr>
          </a:p>
        </p:txBody>
      </p:sp>
      <p:sp>
        <p:nvSpPr>
          <p:cNvPr id="160" name="Google Shape;160;g2d8d1b99eaa_0_119"/>
          <p:cNvSpPr txBox="1"/>
          <p:nvPr/>
        </p:nvSpPr>
        <p:spPr>
          <a:xfrm>
            <a:off x="10254376" y="5143000"/>
            <a:ext cx="37086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Where</a:t>
            </a:r>
            <a:endParaRPr sz="5000">
              <a:solidFill>
                <a:srgbClr val="95303F"/>
              </a:solidFill>
              <a:latin typeface="Helvetica Neue"/>
              <a:ea typeface="Helvetica Neue"/>
              <a:cs typeface="Helvetica Neue"/>
              <a:sym typeface="Helvetica Neue"/>
            </a:endParaRPr>
          </a:p>
        </p:txBody>
      </p:sp>
      <p:sp>
        <p:nvSpPr>
          <p:cNvPr id="161" name="Google Shape;161;g2d8d1b99eaa_0_119"/>
          <p:cNvSpPr txBox="1"/>
          <p:nvPr/>
        </p:nvSpPr>
        <p:spPr>
          <a:xfrm>
            <a:off x="14697601" y="5143000"/>
            <a:ext cx="37086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When</a:t>
            </a:r>
            <a:endParaRPr sz="5000">
              <a:solidFill>
                <a:srgbClr val="95303F"/>
              </a:solidFill>
              <a:latin typeface="Helvetica Neue"/>
              <a:ea typeface="Helvetica Neue"/>
              <a:cs typeface="Helvetica Neue"/>
              <a:sym typeface="Helvetica Neue"/>
            </a:endParaRPr>
          </a:p>
        </p:txBody>
      </p:sp>
      <p:sp>
        <p:nvSpPr>
          <p:cNvPr id="162" name="Google Shape;162;g2d8d1b99eaa_0_119"/>
          <p:cNvSpPr txBox="1"/>
          <p:nvPr/>
        </p:nvSpPr>
        <p:spPr>
          <a:xfrm>
            <a:off x="19502476" y="5143000"/>
            <a:ext cx="37086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Why</a:t>
            </a:r>
            <a:endParaRPr sz="5000">
              <a:solidFill>
                <a:srgbClr val="95303F"/>
              </a:solidFill>
              <a:latin typeface="Helvetica Neue"/>
              <a:ea typeface="Helvetica Neue"/>
              <a:cs typeface="Helvetica Neue"/>
              <a:sym typeface="Helvetica Neue"/>
            </a:endParaRPr>
          </a:p>
        </p:txBody>
      </p:sp>
      <p:sp>
        <p:nvSpPr>
          <p:cNvPr id="163" name="Google Shape;163;g2d8d1b99eaa_0_119"/>
          <p:cNvSpPr txBox="1"/>
          <p:nvPr/>
        </p:nvSpPr>
        <p:spPr>
          <a:xfrm>
            <a:off x="1172918" y="6163419"/>
            <a:ext cx="4002600" cy="383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US" sz="3000">
                <a:solidFill>
                  <a:srgbClr val="000000"/>
                </a:solidFill>
                <a:latin typeface="Helvetica Neue"/>
                <a:ea typeface="Helvetica Neue"/>
                <a:cs typeface="Helvetica Neue"/>
                <a:sym typeface="Helvetica Neue"/>
              </a:rPr>
              <a:t>Determine your target demographic in your region, learn what they need, and develop your marketing strategies accordingly.</a:t>
            </a:r>
            <a:endParaRPr sz="3000">
              <a:solidFill>
                <a:srgbClr val="000000"/>
              </a:solidFill>
              <a:latin typeface="Helvetica Neue"/>
              <a:ea typeface="Helvetica Neue"/>
              <a:cs typeface="Helvetica Neue"/>
              <a:sym typeface="Helvetica Neue"/>
            </a:endParaRPr>
          </a:p>
        </p:txBody>
      </p:sp>
      <p:sp>
        <p:nvSpPr>
          <p:cNvPr id="164" name="Google Shape;164;g2d8d1b99eaa_0_119"/>
          <p:cNvSpPr txBox="1"/>
          <p:nvPr/>
        </p:nvSpPr>
        <p:spPr>
          <a:xfrm>
            <a:off x="5664143" y="6163419"/>
            <a:ext cx="40026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US" sz="3000">
                <a:solidFill>
                  <a:srgbClr val="222222"/>
                </a:solidFill>
                <a:latin typeface="Helvetica Neue"/>
                <a:ea typeface="Helvetica Neue"/>
                <a:cs typeface="Helvetica Neue"/>
                <a:sym typeface="Helvetica Neue"/>
              </a:rPr>
              <a:t>Make sure you’re qualified to supply the requested products and services at the size and scale that your target requires.</a:t>
            </a:r>
            <a:endParaRPr sz="3000">
              <a:latin typeface="Helvetica Neue"/>
              <a:ea typeface="Helvetica Neue"/>
              <a:cs typeface="Helvetica Neue"/>
              <a:sym typeface="Helvetica Neue"/>
            </a:endParaRPr>
          </a:p>
        </p:txBody>
      </p:sp>
      <p:sp>
        <p:nvSpPr>
          <p:cNvPr id="165" name="Google Shape;165;g2d8d1b99eaa_0_119"/>
          <p:cNvSpPr txBox="1"/>
          <p:nvPr/>
        </p:nvSpPr>
        <p:spPr>
          <a:xfrm>
            <a:off x="10155368" y="6163419"/>
            <a:ext cx="40026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000">
                <a:latin typeface="Helvetica Neue"/>
                <a:ea typeface="Helvetica Neue"/>
                <a:cs typeface="Helvetica Neue"/>
                <a:sym typeface="Helvetica Neue"/>
              </a:rPr>
              <a:t>Continue checking relevant industry, company, or government procurement hubs for new opportunities.</a:t>
            </a:r>
            <a:endParaRPr sz="3000">
              <a:solidFill>
                <a:srgbClr val="000000"/>
              </a:solidFill>
              <a:latin typeface="Helvetica Neue"/>
              <a:ea typeface="Helvetica Neue"/>
              <a:cs typeface="Helvetica Neue"/>
              <a:sym typeface="Helvetica Neue"/>
            </a:endParaRPr>
          </a:p>
        </p:txBody>
      </p:sp>
      <p:sp>
        <p:nvSpPr>
          <p:cNvPr id="166" name="Google Shape;166;g2d8d1b99eaa_0_119"/>
          <p:cNvSpPr txBox="1"/>
          <p:nvPr/>
        </p:nvSpPr>
        <p:spPr>
          <a:xfrm>
            <a:off x="14550593" y="6163419"/>
            <a:ext cx="4002600" cy="383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000">
                <a:latin typeface="Helvetica Neue"/>
                <a:ea typeface="Helvetica Neue"/>
                <a:cs typeface="Helvetica Neue"/>
                <a:sym typeface="Helvetica Neue"/>
              </a:rPr>
              <a:t>Estimate whether you can accomplish the scope of work within a reasonable timeframe, under budget, and within regulatory constraints.</a:t>
            </a:r>
            <a:endParaRPr sz="3000">
              <a:latin typeface="Helvetica Neue"/>
              <a:ea typeface="Helvetica Neue"/>
              <a:cs typeface="Helvetica Neue"/>
              <a:sym typeface="Helvetica Neue"/>
            </a:endParaRPr>
          </a:p>
        </p:txBody>
      </p:sp>
      <p:sp>
        <p:nvSpPr>
          <p:cNvPr id="167" name="Google Shape;167;g2d8d1b99eaa_0_119"/>
          <p:cNvSpPr txBox="1"/>
          <p:nvPr/>
        </p:nvSpPr>
        <p:spPr>
          <a:xfrm>
            <a:off x="19355468" y="6163419"/>
            <a:ext cx="40026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000">
                <a:latin typeface="Helvetica Neue"/>
                <a:ea typeface="Helvetica Neue"/>
                <a:cs typeface="Helvetica Neue"/>
                <a:sym typeface="Helvetica Neue"/>
              </a:rPr>
              <a:t>Ask yourself why your target would choose your business, then build on that answer in your proposal’s executive summary.</a:t>
            </a:r>
            <a:endParaRPr sz="3000">
              <a:latin typeface="Helvetica Neue"/>
              <a:ea typeface="Helvetica Neue"/>
              <a:cs typeface="Helvetica Neue"/>
              <a:sym typeface="Helvetica Neue"/>
            </a:endParaRPr>
          </a:p>
        </p:txBody>
      </p:sp>
      <p:cxnSp>
        <p:nvCxnSpPr>
          <p:cNvPr id="168" name="Google Shape;168;g2d8d1b99eaa_0_119"/>
          <p:cNvCxnSpPr/>
          <p:nvPr/>
        </p:nvCxnSpPr>
        <p:spPr>
          <a:xfrm>
            <a:off x="5420151" y="5459769"/>
            <a:ext cx="0" cy="4935300"/>
          </a:xfrm>
          <a:prstGeom prst="straightConnector1">
            <a:avLst/>
          </a:prstGeom>
          <a:noFill/>
          <a:ln w="38100" cap="flat" cmpd="sng">
            <a:solidFill>
              <a:srgbClr val="173D6D"/>
            </a:solidFill>
            <a:prstDash val="dot"/>
            <a:round/>
            <a:headEnd type="none" w="med" len="med"/>
            <a:tailEnd type="none" w="med" len="med"/>
          </a:ln>
        </p:spPr>
      </p:cxnSp>
      <p:cxnSp>
        <p:nvCxnSpPr>
          <p:cNvPr id="169" name="Google Shape;169;g2d8d1b99eaa_0_119"/>
          <p:cNvCxnSpPr/>
          <p:nvPr/>
        </p:nvCxnSpPr>
        <p:spPr>
          <a:xfrm>
            <a:off x="9982051" y="5459769"/>
            <a:ext cx="0" cy="4935300"/>
          </a:xfrm>
          <a:prstGeom prst="straightConnector1">
            <a:avLst/>
          </a:prstGeom>
          <a:noFill/>
          <a:ln w="38100" cap="flat" cmpd="sng">
            <a:solidFill>
              <a:srgbClr val="173D6D"/>
            </a:solidFill>
            <a:prstDash val="dot"/>
            <a:round/>
            <a:headEnd type="none" w="med" len="med"/>
            <a:tailEnd type="none" w="med" len="med"/>
          </a:ln>
        </p:spPr>
      </p:cxnSp>
      <p:cxnSp>
        <p:nvCxnSpPr>
          <p:cNvPr id="170" name="Google Shape;170;g2d8d1b99eaa_0_119"/>
          <p:cNvCxnSpPr/>
          <p:nvPr/>
        </p:nvCxnSpPr>
        <p:spPr>
          <a:xfrm>
            <a:off x="14315451" y="5459769"/>
            <a:ext cx="0" cy="4935300"/>
          </a:xfrm>
          <a:prstGeom prst="straightConnector1">
            <a:avLst/>
          </a:prstGeom>
          <a:noFill/>
          <a:ln w="38100" cap="flat" cmpd="sng">
            <a:solidFill>
              <a:srgbClr val="173D6D"/>
            </a:solidFill>
            <a:prstDash val="dot"/>
            <a:round/>
            <a:headEnd type="none" w="med" len="med"/>
            <a:tailEnd type="none" w="med" len="med"/>
          </a:ln>
        </p:spPr>
      </p:cxnSp>
      <p:cxnSp>
        <p:nvCxnSpPr>
          <p:cNvPr id="171" name="Google Shape;171;g2d8d1b99eaa_0_119"/>
          <p:cNvCxnSpPr/>
          <p:nvPr/>
        </p:nvCxnSpPr>
        <p:spPr>
          <a:xfrm>
            <a:off x="18944601" y="5459769"/>
            <a:ext cx="0" cy="4935300"/>
          </a:xfrm>
          <a:prstGeom prst="straightConnector1">
            <a:avLst/>
          </a:prstGeom>
          <a:noFill/>
          <a:ln w="38100" cap="flat" cmpd="sng">
            <a:solidFill>
              <a:srgbClr val="173D6D"/>
            </a:solidFill>
            <a:prstDash val="dot"/>
            <a:round/>
            <a:headEnd type="none" w="med" len="med"/>
            <a:tailEnd type="none" w="med" len="med"/>
          </a:ln>
        </p:spPr>
      </p:cxnSp>
      <p:pic>
        <p:nvPicPr>
          <p:cNvPr id="23" name="Picture 22">
            <a:extLst>
              <a:ext uri="{FF2B5EF4-FFF2-40B4-BE49-F238E27FC236}">
                <a16:creationId xmlns:a16="http://schemas.microsoft.com/office/drawing/2014/main" id="{C9FD1FF4-1DF6-4D4F-827B-6B1BE0EA72FC}"/>
              </a:ext>
            </a:extLst>
          </p:cNvPr>
          <p:cNvPicPr>
            <a:picLocks noChangeAspect="1"/>
          </p:cNvPicPr>
          <p:nvPr/>
        </p:nvPicPr>
        <p:blipFill>
          <a:blip r:embed="rId5"/>
          <a:stretch>
            <a:fillRect/>
          </a:stretch>
        </p:blipFill>
        <p:spPr>
          <a:xfrm>
            <a:off x="19336806" y="11809955"/>
            <a:ext cx="4206605" cy="9998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d8d1b99eaa_0_146"/>
          <p:cNvSpPr txBox="1"/>
          <p:nvPr/>
        </p:nvSpPr>
        <p:spPr>
          <a:xfrm>
            <a:off x="1403260" y="1814580"/>
            <a:ext cx="15760800" cy="71711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dirty="0">
                <a:solidFill>
                  <a:srgbClr val="A45C35"/>
                </a:solidFill>
                <a:latin typeface="Helvetica Neue"/>
                <a:ea typeface="Helvetica Neue"/>
                <a:cs typeface="Helvetica Neue"/>
                <a:sym typeface="Helvetica Neue"/>
              </a:rPr>
              <a:t>My clients use </a:t>
            </a:r>
          </a:p>
          <a:p>
            <a:pPr marL="0" marR="0" lvl="0" indent="0" algn="l" rtl="0">
              <a:lnSpc>
                <a:spcPct val="100000"/>
              </a:lnSpc>
              <a:spcBef>
                <a:spcPts val="0"/>
              </a:spcBef>
              <a:spcAft>
                <a:spcPts val="0"/>
              </a:spcAft>
              <a:buClr>
                <a:srgbClr val="A45C35"/>
              </a:buClr>
              <a:buSzPts val="7500"/>
              <a:buFont typeface="Helvetica Neue"/>
              <a:buNone/>
            </a:pPr>
            <a:r>
              <a:rPr lang="en-US" sz="11500" b="1" dirty="0">
                <a:solidFill>
                  <a:srgbClr val="A45C35"/>
                </a:solidFill>
                <a:latin typeface="Helvetica Neue"/>
                <a:ea typeface="Helvetica Neue"/>
                <a:cs typeface="Helvetica Neue"/>
                <a:sym typeface="Helvetica Neue"/>
              </a:rPr>
              <a:t>Bid Banana  </a:t>
            </a:r>
          </a:p>
          <a:p>
            <a:pPr marL="0" marR="0" lvl="0" indent="0" algn="l" rtl="0">
              <a:lnSpc>
                <a:spcPct val="100000"/>
              </a:lnSpc>
              <a:spcBef>
                <a:spcPts val="0"/>
              </a:spcBef>
              <a:spcAft>
                <a:spcPts val="0"/>
              </a:spcAft>
              <a:buClr>
                <a:srgbClr val="A45C35"/>
              </a:buClr>
              <a:buSzPts val="7500"/>
              <a:buFont typeface="Helvetica Neue"/>
              <a:buNone/>
            </a:pPr>
            <a:r>
              <a:rPr lang="en-US" sz="11500" b="1" dirty="0">
                <a:solidFill>
                  <a:srgbClr val="A45C35"/>
                </a:solidFill>
                <a:latin typeface="Helvetica Neue"/>
                <a:sym typeface="Helvetica Neue"/>
              </a:rPr>
              <a:t>to find opportunities</a:t>
            </a:r>
          </a:p>
          <a:p>
            <a:pPr marL="0" marR="0" lvl="0" indent="0" algn="l" rtl="0">
              <a:lnSpc>
                <a:spcPct val="100000"/>
              </a:lnSpc>
              <a:spcBef>
                <a:spcPts val="0"/>
              </a:spcBef>
              <a:spcAft>
                <a:spcPts val="0"/>
              </a:spcAft>
              <a:buClr>
                <a:srgbClr val="A45C35"/>
              </a:buClr>
              <a:buSzPts val="7500"/>
              <a:buFont typeface="Helvetica Neue"/>
              <a:buNone/>
            </a:pPr>
            <a:endParaRPr sz="11500" dirty="0"/>
          </a:p>
        </p:txBody>
      </p:sp>
      <p:pic>
        <p:nvPicPr>
          <p:cNvPr id="178" name="Google Shape;178;g2d8d1b99eaa_0_146"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179" name="Google Shape;179;g2d8d1b99eaa_0_146"/>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82" name="Google Shape;182;g2d8d1b99eaa_0_146"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pic>
        <p:nvPicPr>
          <p:cNvPr id="183" name="Google Shape;183;g2d8d1b99eaa_0_146">
            <a:hlinkClick r:id="rId5"/>
          </p:cNvPr>
          <p:cNvPicPr preferRelativeResize="0"/>
          <p:nvPr/>
        </p:nvPicPr>
        <p:blipFill rotWithShape="1">
          <a:blip r:embed="rId6">
            <a:alphaModFix/>
          </a:blip>
          <a:srcRect l="10977" r="8894"/>
          <a:stretch/>
        </p:blipFill>
        <p:spPr>
          <a:xfrm>
            <a:off x="14194970" y="1314151"/>
            <a:ext cx="9494127" cy="6828364"/>
          </a:xfrm>
          <a:prstGeom prst="rect">
            <a:avLst/>
          </a:prstGeom>
          <a:noFill/>
          <a:ln>
            <a:noFill/>
          </a:ln>
        </p:spPr>
      </p:pic>
      <p:pic>
        <p:nvPicPr>
          <p:cNvPr id="184" name="Google Shape;184;g2d8d1b99eaa_0_146"/>
          <p:cNvPicPr preferRelativeResize="0"/>
          <p:nvPr/>
        </p:nvPicPr>
        <p:blipFill>
          <a:blip r:embed="rId7">
            <a:alphaModFix/>
          </a:blip>
          <a:stretch>
            <a:fillRect/>
          </a:stretch>
        </p:blipFill>
        <p:spPr>
          <a:xfrm>
            <a:off x="15697575" y="7935424"/>
            <a:ext cx="6174476" cy="1902600"/>
          </a:xfrm>
          <a:prstGeom prst="rect">
            <a:avLst/>
          </a:prstGeom>
          <a:noFill/>
          <a:ln>
            <a:noFill/>
          </a:ln>
        </p:spPr>
      </p:pic>
      <p:pic>
        <p:nvPicPr>
          <p:cNvPr id="185" name="Google Shape;185;g2d8d1b99eaa_0_146"/>
          <p:cNvPicPr preferRelativeResize="0"/>
          <p:nvPr/>
        </p:nvPicPr>
        <p:blipFill>
          <a:blip r:embed="rId8">
            <a:alphaModFix/>
          </a:blip>
          <a:stretch>
            <a:fillRect/>
          </a:stretch>
        </p:blipFill>
        <p:spPr>
          <a:xfrm>
            <a:off x="8944271" y="4528799"/>
            <a:ext cx="456600" cy="456600"/>
          </a:xfrm>
          <a:prstGeom prst="rect">
            <a:avLst/>
          </a:prstGeom>
          <a:noFill/>
          <a:ln>
            <a:noFill/>
          </a:ln>
        </p:spPr>
      </p:pic>
      <p:pic>
        <p:nvPicPr>
          <p:cNvPr id="11" name="Picture 10">
            <a:extLst>
              <a:ext uri="{FF2B5EF4-FFF2-40B4-BE49-F238E27FC236}">
                <a16:creationId xmlns:a16="http://schemas.microsoft.com/office/drawing/2014/main" id="{F787A49E-59D4-471D-80AA-F9482FCAAEF9}"/>
              </a:ext>
            </a:extLst>
          </p:cNvPr>
          <p:cNvPicPr>
            <a:picLocks noChangeAspect="1"/>
          </p:cNvPicPr>
          <p:nvPr/>
        </p:nvPicPr>
        <p:blipFill>
          <a:blip r:embed="rId9"/>
          <a:stretch>
            <a:fillRect/>
          </a:stretch>
        </p:blipFill>
        <p:spPr>
          <a:xfrm>
            <a:off x="19336806" y="11809955"/>
            <a:ext cx="4206605" cy="9998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d8d1b99eaa_0_160"/>
          <p:cNvSpPr txBox="1"/>
          <p:nvPr/>
        </p:nvSpPr>
        <p:spPr>
          <a:xfrm>
            <a:off x="1149250" y="898775"/>
            <a:ext cx="18348300" cy="1862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a:solidFill>
                  <a:srgbClr val="A45C35"/>
                </a:solidFill>
                <a:latin typeface="Helvetica Neue"/>
                <a:ea typeface="Helvetica Neue"/>
                <a:cs typeface="Helvetica Neue"/>
                <a:sym typeface="Helvetica Neue"/>
              </a:rPr>
              <a:t>Tell Your Story in Your Bid</a:t>
            </a:r>
            <a:endParaRPr sz="11500"/>
          </a:p>
        </p:txBody>
      </p:sp>
      <p:sp>
        <p:nvSpPr>
          <p:cNvPr id="191" name="Google Shape;191;g2d8d1b99eaa_0_160"/>
          <p:cNvSpPr txBox="1"/>
          <p:nvPr/>
        </p:nvSpPr>
        <p:spPr>
          <a:xfrm>
            <a:off x="1403249" y="3921961"/>
            <a:ext cx="22099800" cy="16671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1200"/>
              </a:spcAft>
              <a:buNone/>
            </a:pPr>
            <a:r>
              <a:rPr lang="en-US" sz="3100" b="1" dirty="0">
                <a:solidFill>
                  <a:srgbClr val="95303F"/>
                </a:solidFill>
                <a:latin typeface="Helvetica Neue"/>
                <a:ea typeface="Helvetica Neue"/>
                <a:cs typeface="Helvetica Neue"/>
                <a:sym typeface="Helvetica Neue"/>
              </a:rPr>
              <a:t>Introduce yourself. </a:t>
            </a:r>
            <a:r>
              <a:rPr lang="en-US" sz="3100" dirty="0">
                <a:latin typeface="Helvetica Neue"/>
                <a:ea typeface="Helvetica Neue"/>
                <a:cs typeface="Helvetica Neue"/>
                <a:sym typeface="Helvetica Neue"/>
              </a:rPr>
              <a:t>Briefly explain who you are, how you started, your company’s mission and values, then end with the reasons why your products/services are the best fit for the job. This is the cornerstone of what will be your executive summary, so don’t clutter it up with fluffy jargon and irrelevant content.</a:t>
            </a:r>
            <a:endParaRPr sz="3100" dirty="0">
              <a:solidFill>
                <a:srgbClr val="173D6D"/>
              </a:solidFill>
              <a:latin typeface="Helvetica Neue"/>
              <a:ea typeface="Helvetica Neue"/>
              <a:cs typeface="Helvetica Neue"/>
              <a:sym typeface="Helvetica Neue"/>
            </a:endParaRPr>
          </a:p>
        </p:txBody>
      </p:sp>
      <p:pic>
        <p:nvPicPr>
          <p:cNvPr id="192" name="Google Shape;192;g2d8d1b99eaa_0_160"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193" name="Google Shape;193;g2d8d1b99eaa_0_160"/>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196" name="Google Shape;196;g2d8d1b99eaa_0_160"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197" name="Google Shape;197;g2d8d1b99eaa_0_160"/>
          <p:cNvSpPr txBox="1"/>
          <p:nvPr/>
        </p:nvSpPr>
        <p:spPr>
          <a:xfrm>
            <a:off x="1403251" y="3044761"/>
            <a:ext cx="15760800" cy="8772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1200"/>
              </a:spcAft>
              <a:buNone/>
            </a:pPr>
            <a:r>
              <a:rPr lang="en-US" sz="5100" b="1">
                <a:solidFill>
                  <a:srgbClr val="173D6D"/>
                </a:solidFill>
                <a:latin typeface="Helvetica Neue"/>
                <a:ea typeface="Helvetica Neue"/>
                <a:cs typeface="Helvetica Neue"/>
                <a:sym typeface="Helvetica Neue"/>
              </a:rPr>
              <a:t>Company Background:</a:t>
            </a:r>
            <a:endParaRPr sz="5100">
              <a:solidFill>
                <a:srgbClr val="173D6D"/>
              </a:solidFill>
              <a:latin typeface="Helvetica Neue"/>
              <a:ea typeface="Helvetica Neue"/>
              <a:cs typeface="Helvetica Neue"/>
              <a:sym typeface="Helvetica Neue"/>
            </a:endParaRPr>
          </a:p>
        </p:txBody>
      </p:sp>
      <p:sp>
        <p:nvSpPr>
          <p:cNvPr id="198" name="Google Shape;198;g2d8d1b99eaa_0_160"/>
          <p:cNvSpPr txBox="1"/>
          <p:nvPr/>
        </p:nvSpPr>
        <p:spPr>
          <a:xfrm>
            <a:off x="1403249" y="6802962"/>
            <a:ext cx="22099800" cy="11181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1200"/>
              </a:spcAft>
              <a:buNone/>
            </a:pPr>
            <a:r>
              <a:rPr lang="en-US" sz="3100" b="1" dirty="0">
                <a:solidFill>
                  <a:srgbClr val="95303F"/>
                </a:solidFill>
                <a:latin typeface="Helvetica Neue"/>
                <a:ea typeface="Helvetica Neue"/>
                <a:cs typeface="Helvetica Neue"/>
                <a:sym typeface="Helvetica Neue"/>
              </a:rPr>
              <a:t>Make sure they can reach you.</a:t>
            </a:r>
            <a:r>
              <a:rPr lang="en-US" sz="3100" b="1" dirty="0">
                <a:latin typeface="Helvetica Neue"/>
                <a:ea typeface="Helvetica Neue"/>
                <a:cs typeface="Helvetica Neue"/>
                <a:sym typeface="Helvetica Neue"/>
              </a:rPr>
              <a:t> </a:t>
            </a:r>
            <a:r>
              <a:rPr lang="en-US" sz="3100" dirty="0">
                <a:latin typeface="Helvetica Neue"/>
                <a:ea typeface="Helvetica Neue"/>
                <a:cs typeface="Helvetica Neue"/>
                <a:sym typeface="Helvetica Neue"/>
              </a:rPr>
              <a:t>Include the company’s name as well as any required basic information about the organization. Make sure to include the name, title, phone, and email of your company’s designated point of contact. </a:t>
            </a:r>
            <a:endParaRPr sz="3100" dirty="0">
              <a:solidFill>
                <a:srgbClr val="173D6D"/>
              </a:solidFill>
              <a:latin typeface="Helvetica Neue"/>
              <a:ea typeface="Helvetica Neue"/>
              <a:cs typeface="Helvetica Neue"/>
              <a:sym typeface="Helvetica Neue"/>
            </a:endParaRPr>
          </a:p>
        </p:txBody>
      </p:sp>
      <p:sp>
        <p:nvSpPr>
          <p:cNvPr id="199" name="Google Shape;199;g2d8d1b99eaa_0_160"/>
          <p:cNvSpPr txBox="1"/>
          <p:nvPr/>
        </p:nvSpPr>
        <p:spPr>
          <a:xfrm>
            <a:off x="1403251" y="5925762"/>
            <a:ext cx="15760800" cy="8772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1200"/>
              </a:spcAft>
              <a:buNone/>
            </a:pPr>
            <a:r>
              <a:rPr lang="en-US" sz="5100" b="1">
                <a:solidFill>
                  <a:srgbClr val="173D6D"/>
                </a:solidFill>
                <a:latin typeface="Helvetica Neue"/>
                <a:ea typeface="Helvetica Neue"/>
                <a:cs typeface="Helvetica Neue"/>
                <a:sym typeface="Helvetica Neue"/>
              </a:rPr>
              <a:t>Contact and Qualifications Table: </a:t>
            </a:r>
            <a:endParaRPr sz="5100">
              <a:solidFill>
                <a:srgbClr val="173D6D"/>
              </a:solidFill>
              <a:latin typeface="Helvetica Neue"/>
              <a:ea typeface="Helvetica Neue"/>
              <a:cs typeface="Helvetica Neue"/>
              <a:sym typeface="Helvetica Neue"/>
            </a:endParaRPr>
          </a:p>
        </p:txBody>
      </p:sp>
      <p:sp>
        <p:nvSpPr>
          <p:cNvPr id="200" name="Google Shape;200;g2d8d1b99eaa_0_160"/>
          <p:cNvSpPr txBox="1"/>
          <p:nvPr/>
        </p:nvSpPr>
        <p:spPr>
          <a:xfrm>
            <a:off x="1403249" y="9134950"/>
            <a:ext cx="22099800" cy="11181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1200"/>
              </a:spcAft>
              <a:buNone/>
            </a:pPr>
            <a:r>
              <a:rPr lang="en-US" sz="3100" b="1" dirty="0">
                <a:solidFill>
                  <a:srgbClr val="95303F"/>
                </a:solidFill>
                <a:latin typeface="Helvetica Neue"/>
                <a:ea typeface="Helvetica Neue"/>
                <a:cs typeface="Helvetica Neue"/>
                <a:sym typeface="Helvetica Neue"/>
              </a:rPr>
              <a:t>You’ve managed deals like this before.</a:t>
            </a:r>
            <a:r>
              <a:rPr lang="en-US" sz="3100" b="1" dirty="0">
                <a:latin typeface="Helvetica Neue"/>
                <a:ea typeface="Helvetica Neue"/>
                <a:cs typeface="Helvetica Neue"/>
                <a:sym typeface="Helvetica Neue"/>
              </a:rPr>
              <a:t> </a:t>
            </a:r>
            <a:r>
              <a:rPr lang="en-US" sz="3100" dirty="0">
                <a:latin typeface="Helvetica Neue"/>
                <a:ea typeface="Helvetica Neue"/>
                <a:cs typeface="Helvetica Neue"/>
                <a:sym typeface="Helvetica Neue"/>
              </a:rPr>
              <a:t>Include references and case studies for past projects you’ve completed for others in the same area or industry. Include information about the scope of work and any outcomes.</a:t>
            </a:r>
            <a:endParaRPr sz="3100" dirty="0">
              <a:solidFill>
                <a:srgbClr val="173D6D"/>
              </a:solidFill>
              <a:latin typeface="Helvetica Neue"/>
              <a:ea typeface="Helvetica Neue"/>
              <a:cs typeface="Helvetica Neue"/>
              <a:sym typeface="Helvetica Neue"/>
            </a:endParaRPr>
          </a:p>
        </p:txBody>
      </p:sp>
      <p:sp>
        <p:nvSpPr>
          <p:cNvPr id="201" name="Google Shape;201;g2d8d1b99eaa_0_160"/>
          <p:cNvSpPr txBox="1"/>
          <p:nvPr/>
        </p:nvSpPr>
        <p:spPr>
          <a:xfrm>
            <a:off x="1403251" y="8257750"/>
            <a:ext cx="15760800" cy="8772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1200"/>
              </a:spcAft>
              <a:buNone/>
            </a:pPr>
            <a:r>
              <a:rPr lang="en-US" sz="5100" b="1" dirty="0">
                <a:solidFill>
                  <a:srgbClr val="173D6D"/>
                </a:solidFill>
                <a:latin typeface="Helvetica Neue"/>
                <a:ea typeface="Helvetica Neue"/>
                <a:cs typeface="Helvetica Neue"/>
                <a:sym typeface="Helvetica Neue"/>
              </a:rPr>
              <a:t>References and/or Case Studies: </a:t>
            </a:r>
            <a:endParaRPr sz="5100" dirty="0">
              <a:solidFill>
                <a:srgbClr val="173D6D"/>
              </a:solidFill>
              <a:latin typeface="Helvetica Neue"/>
              <a:ea typeface="Helvetica Neue"/>
              <a:cs typeface="Helvetica Neue"/>
              <a:sym typeface="Helvetica Neue"/>
            </a:endParaRPr>
          </a:p>
        </p:txBody>
      </p:sp>
      <p:pic>
        <p:nvPicPr>
          <p:cNvPr id="14" name="Picture 13">
            <a:extLst>
              <a:ext uri="{FF2B5EF4-FFF2-40B4-BE49-F238E27FC236}">
                <a16:creationId xmlns:a16="http://schemas.microsoft.com/office/drawing/2014/main" id="{4A582AB2-F25C-431C-914E-05BFB94509D6}"/>
              </a:ext>
            </a:extLst>
          </p:cNvPr>
          <p:cNvPicPr>
            <a:picLocks noChangeAspect="1"/>
          </p:cNvPicPr>
          <p:nvPr/>
        </p:nvPicPr>
        <p:blipFill>
          <a:blip r:embed="rId5"/>
          <a:stretch>
            <a:fillRect/>
          </a:stretch>
        </p:blipFill>
        <p:spPr>
          <a:xfrm>
            <a:off x="19336806" y="11809955"/>
            <a:ext cx="4206605" cy="9998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d8d1b99eaa_0_189"/>
          <p:cNvSpPr txBox="1"/>
          <p:nvPr/>
        </p:nvSpPr>
        <p:spPr>
          <a:xfrm>
            <a:off x="1319925" y="790575"/>
            <a:ext cx="20790000" cy="1862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11500" b="1">
                <a:solidFill>
                  <a:srgbClr val="A45C35"/>
                </a:solidFill>
                <a:latin typeface="Helvetica Neue"/>
                <a:ea typeface="Helvetica Neue"/>
                <a:cs typeface="Helvetica Neue"/>
                <a:sym typeface="Helvetica Neue"/>
              </a:rPr>
              <a:t>Use Your Resources</a:t>
            </a:r>
            <a:endParaRPr sz="11500"/>
          </a:p>
        </p:txBody>
      </p:sp>
      <p:pic>
        <p:nvPicPr>
          <p:cNvPr id="207" name="Google Shape;207;g2d8d1b99eaa_0_189" descr="footer.png"/>
          <p:cNvPicPr preferRelativeResize="0"/>
          <p:nvPr/>
        </p:nvPicPr>
        <p:blipFill rotWithShape="1">
          <a:blip r:embed="rId3">
            <a:alphaModFix/>
          </a:blip>
          <a:srcRect t="3559" b="58690"/>
          <a:stretch/>
        </p:blipFill>
        <p:spPr>
          <a:xfrm>
            <a:off x="-2" y="11469851"/>
            <a:ext cx="24384002" cy="2256454"/>
          </a:xfrm>
          <a:prstGeom prst="rect">
            <a:avLst/>
          </a:prstGeom>
          <a:noFill/>
          <a:ln>
            <a:noFill/>
          </a:ln>
        </p:spPr>
      </p:pic>
      <p:sp>
        <p:nvSpPr>
          <p:cNvPr id="208" name="Google Shape;208;g2d8d1b99eaa_0_189"/>
          <p:cNvSpPr/>
          <p:nvPr/>
        </p:nvSpPr>
        <p:spPr>
          <a:xfrm>
            <a:off x="19191009" y="11358540"/>
            <a:ext cx="4498200" cy="1902600"/>
          </a:xfrm>
          <a:prstGeom prst="roundRect">
            <a:avLst>
              <a:gd name="adj" fmla="val 11571"/>
            </a:avLst>
          </a:prstGeom>
          <a:solidFill>
            <a:srgbClr val="FFFFFF"/>
          </a:solidFill>
          <a:ln w="25400" cap="flat" cmpd="sng">
            <a:solidFill>
              <a:srgbClr val="000000"/>
            </a:solidFill>
            <a:prstDash val="solid"/>
            <a:round/>
            <a:headEnd type="none" w="sm" len="sm"/>
            <a:tailEnd type="none" w="sm" len="sm"/>
          </a:ln>
          <a:effectLst>
            <a:outerShdw blurRad="139700" dist="25400" dir="2856093" rotWithShape="0">
              <a:srgbClr val="5D5D5D">
                <a:alpha val="4784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5E5E5E"/>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pic>
        <p:nvPicPr>
          <p:cNvPr id="211" name="Google Shape;211;g2d8d1b99eaa_0_189" descr="CDNLA-show-vegas-Paris-2025-logo2.png"/>
          <p:cNvPicPr preferRelativeResize="0"/>
          <p:nvPr/>
        </p:nvPicPr>
        <p:blipFill rotWithShape="1">
          <a:blip r:embed="rId4">
            <a:alphaModFix/>
          </a:blip>
          <a:srcRect t="8512" b="8520"/>
          <a:stretch/>
        </p:blipFill>
        <p:spPr>
          <a:xfrm>
            <a:off x="1403260" y="11374870"/>
            <a:ext cx="8199806" cy="1360628"/>
          </a:xfrm>
          <a:prstGeom prst="rect">
            <a:avLst/>
          </a:prstGeom>
          <a:noFill/>
          <a:ln>
            <a:noFill/>
          </a:ln>
        </p:spPr>
      </p:pic>
      <p:sp>
        <p:nvSpPr>
          <p:cNvPr id="212" name="Google Shape;212;g2d8d1b99eaa_0_189"/>
          <p:cNvSpPr txBox="1"/>
          <p:nvPr/>
        </p:nvSpPr>
        <p:spPr>
          <a:xfrm>
            <a:off x="788785" y="6374125"/>
            <a:ext cx="65040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Your Team</a:t>
            </a:r>
            <a:endParaRPr sz="5000">
              <a:solidFill>
                <a:srgbClr val="95303F"/>
              </a:solidFill>
              <a:latin typeface="Helvetica Neue"/>
              <a:ea typeface="Helvetica Neue"/>
              <a:cs typeface="Helvetica Neue"/>
              <a:sym typeface="Helvetica Neue"/>
            </a:endParaRPr>
          </a:p>
        </p:txBody>
      </p:sp>
      <p:sp>
        <p:nvSpPr>
          <p:cNvPr id="213" name="Google Shape;213;g2d8d1b99eaa_0_189"/>
          <p:cNvSpPr txBox="1"/>
          <p:nvPr/>
        </p:nvSpPr>
        <p:spPr>
          <a:xfrm>
            <a:off x="8581047" y="6374125"/>
            <a:ext cx="65040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Your Technology</a:t>
            </a:r>
            <a:endParaRPr sz="5000">
              <a:solidFill>
                <a:srgbClr val="95303F"/>
              </a:solidFill>
              <a:latin typeface="Helvetica Neue"/>
              <a:ea typeface="Helvetica Neue"/>
              <a:cs typeface="Helvetica Neue"/>
              <a:sym typeface="Helvetica Neue"/>
            </a:endParaRPr>
          </a:p>
        </p:txBody>
      </p:sp>
      <p:sp>
        <p:nvSpPr>
          <p:cNvPr id="214" name="Google Shape;214;g2d8d1b99eaa_0_189"/>
          <p:cNvSpPr txBox="1"/>
          <p:nvPr/>
        </p:nvSpPr>
        <p:spPr>
          <a:xfrm>
            <a:off x="17007550" y="6374125"/>
            <a:ext cx="6504000" cy="8619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45C35"/>
              </a:buClr>
              <a:buSzPts val="7500"/>
              <a:buFont typeface="Helvetica Neue"/>
              <a:buNone/>
            </a:pPr>
            <a:r>
              <a:rPr lang="en-US" sz="5000" b="1">
                <a:solidFill>
                  <a:srgbClr val="95303F"/>
                </a:solidFill>
                <a:latin typeface="Helvetica Neue"/>
                <a:ea typeface="Helvetica Neue"/>
                <a:cs typeface="Helvetica Neue"/>
                <a:sym typeface="Helvetica Neue"/>
              </a:rPr>
              <a:t>Your Time</a:t>
            </a:r>
            <a:endParaRPr sz="5000">
              <a:solidFill>
                <a:srgbClr val="95303F"/>
              </a:solidFill>
              <a:latin typeface="Helvetica Neue"/>
              <a:ea typeface="Helvetica Neue"/>
              <a:cs typeface="Helvetica Neue"/>
              <a:sym typeface="Helvetica Neue"/>
            </a:endParaRPr>
          </a:p>
        </p:txBody>
      </p:sp>
      <p:sp>
        <p:nvSpPr>
          <p:cNvPr id="215" name="Google Shape;215;g2d8d1b99eaa_0_189"/>
          <p:cNvSpPr txBox="1"/>
          <p:nvPr/>
        </p:nvSpPr>
        <p:spPr>
          <a:xfrm>
            <a:off x="615150" y="7394547"/>
            <a:ext cx="70191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000">
                <a:latin typeface="Helvetica Neue"/>
                <a:ea typeface="Helvetica Neue"/>
                <a:cs typeface="Helvetica Neue"/>
                <a:sym typeface="Helvetica Neue"/>
              </a:rPr>
              <a:t>From finding strategic bids to helping grow business to writing, editing, fact-checking, and designing winning proposals, a well-structured sales proposal management team can be the key to building a winning bid. </a:t>
            </a:r>
            <a:endParaRPr sz="3000">
              <a:latin typeface="Helvetica Neue"/>
              <a:ea typeface="Helvetica Neue"/>
              <a:cs typeface="Helvetica Neue"/>
              <a:sym typeface="Helvetica Neue"/>
            </a:endParaRPr>
          </a:p>
        </p:txBody>
      </p:sp>
      <p:sp>
        <p:nvSpPr>
          <p:cNvPr id="216" name="Google Shape;216;g2d8d1b99eaa_0_189"/>
          <p:cNvSpPr txBox="1"/>
          <p:nvPr/>
        </p:nvSpPr>
        <p:spPr>
          <a:xfrm>
            <a:off x="8323233" y="7394547"/>
            <a:ext cx="70191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000">
                <a:latin typeface="Helvetica Neue"/>
                <a:ea typeface="Helvetica Neue"/>
                <a:cs typeface="Helvetica Neue"/>
                <a:sym typeface="Helvetica Neue"/>
              </a:rPr>
              <a:t>Use your tech to your advantage. Learn how to work from a cloud-based office suite for accessibility, use proofreaders and spell-checkers to catch typos and errors, and build branded infographics with time-saving design tools. </a:t>
            </a:r>
            <a:endParaRPr sz="3000">
              <a:latin typeface="Helvetica Neue"/>
              <a:ea typeface="Helvetica Neue"/>
              <a:cs typeface="Helvetica Neue"/>
              <a:sym typeface="Helvetica Neue"/>
            </a:endParaRPr>
          </a:p>
        </p:txBody>
      </p:sp>
      <p:sp>
        <p:nvSpPr>
          <p:cNvPr id="217" name="Google Shape;217;g2d8d1b99eaa_0_189"/>
          <p:cNvSpPr txBox="1"/>
          <p:nvPr/>
        </p:nvSpPr>
        <p:spPr>
          <a:xfrm>
            <a:off x="16749736" y="7394547"/>
            <a:ext cx="7019100" cy="3301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000">
                <a:latin typeface="Helvetica Neue"/>
                <a:ea typeface="Helvetica Neue"/>
                <a:cs typeface="Helvetica Neue"/>
                <a:sym typeface="Helvetica Neue"/>
              </a:rPr>
              <a:t>If you’re racing the clock to develop a half-baked proposal at the last minute, then it’s unlikely you’ll close the deal. Your time is just as much of a resource as your team and tech– so don’t waste it! Use it productively. </a:t>
            </a:r>
            <a:endParaRPr sz="3000">
              <a:latin typeface="Helvetica Neue"/>
              <a:ea typeface="Helvetica Neue"/>
              <a:cs typeface="Helvetica Neue"/>
              <a:sym typeface="Helvetica Neue"/>
            </a:endParaRPr>
          </a:p>
        </p:txBody>
      </p:sp>
      <p:cxnSp>
        <p:nvCxnSpPr>
          <p:cNvPr id="218" name="Google Shape;218;g2d8d1b99eaa_0_189"/>
          <p:cNvCxnSpPr/>
          <p:nvPr/>
        </p:nvCxnSpPr>
        <p:spPr>
          <a:xfrm>
            <a:off x="16029182" y="6690895"/>
            <a:ext cx="0" cy="4055700"/>
          </a:xfrm>
          <a:prstGeom prst="straightConnector1">
            <a:avLst/>
          </a:prstGeom>
          <a:noFill/>
          <a:ln w="38100" cap="flat" cmpd="sng">
            <a:solidFill>
              <a:srgbClr val="173D6D"/>
            </a:solidFill>
            <a:prstDash val="dot"/>
            <a:round/>
            <a:headEnd type="none" w="med" len="med"/>
            <a:tailEnd type="none" w="med" len="med"/>
          </a:ln>
        </p:spPr>
      </p:cxnSp>
      <p:sp>
        <p:nvSpPr>
          <p:cNvPr id="219" name="Google Shape;219;g2d8d1b99eaa_0_189"/>
          <p:cNvSpPr txBox="1"/>
          <p:nvPr/>
        </p:nvSpPr>
        <p:spPr>
          <a:xfrm>
            <a:off x="1403249" y="2652975"/>
            <a:ext cx="22099800" cy="31092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None/>
            </a:pPr>
            <a:r>
              <a:rPr lang="en-US" sz="3500">
                <a:solidFill>
                  <a:srgbClr val="173D6D"/>
                </a:solidFill>
                <a:latin typeface="Helvetica Neue"/>
                <a:ea typeface="Helvetica Neue"/>
                <a:cs typeface="Helvetica Neue"/>
                <a:sym typeface="Helvetica Neue"/>
              </a:rPr>
              <a:t>Yes, use your favorite generative AI tool to brainstorm new ideas, but we don’t advise generating your responses outright. While it’s tempting to let AI generate your document for you, keep in mind that it’s also tempting for everyone else. If too many submissions are using the same structure, language, tone, and word choices, then the winner will almost always be the one that sounds the most human. If you do choose to use AI, make sure a human reviews your content before you submit! </a:t>
            </a:r>
            <a:endParaRPr sz="3500">
              <a:solidFill>
                <a:srgbClr val="173D6D"/>
              </a:solidFill>
              <a:latin typeface="Helvetica Neue"/>
              <a:ea typeface="Helvetica Neue"/>
              <a:cs typeface="Helvetica Neue"/>
              <a:sym typeface="Helvetica Neue"/>
            </a:endParaRPr>
          </a:p>
        </p:txBody>
      </p:sp>
      <p:cxnSp>
        <p:nvCxnSpPr>
          <p:cNvPr id="220" name="Google Shape;220;g2d8d1b99eaa_0_189"/>
          <p:cNvCxnSpPr/>
          <p:nvPr/>
        </p:nvCxnSpPr>
        <p:spPr>
          <a:xfrm>
            <a:off x="7799582" y="6690895"/>
            <a:ext cx="0" cy="4055700"/>
          </a:xfrm>
          <a:prstGeom prst="straightConnector1">
            <a:avLst/>
          </a:prstGeom>
          <a:noFill/>
          <a:ln w="38100" cap="flat" cmpd="sng">
            <a:solidFill>
              <a:srgbClr val="173D6D"/>
            </a:solidFill>
            <a:prstDash val="dot"/>
            <a:round/>
            <a:headEnd type="none" w="med" len="med"/>
            <a:tailEnd type="none" w="med" len="med"/>
          </a:ln>
        </p:spPr>
      </p:cxnSp>
      <p:pic>
        <p:nvPicPr>
          <p:cNvPr id="17" name="Picture 16">
            <a:extLst>
              <a:ext uri="{FF2B5EF4-FFF2-40B4-BE49-F238E27FC236}">
                <a16:creationId xmlns:a16="http://schemas.microsoft.com/office/drawing/2014/main" id="{449C9413-8AB7-4FC4-80B4-9E51A798B591}"/>
              </a:ext>
            </a:extLst>
          </p:cNvPr>
          <p:cNvPicPr>
            <a:picLocks noChangeAspect="1"/>
          </p:cNvPicPr>
          <p:nvPr/>
        </p:nvPicPr>
        <p:blipFill>
          <a:blip r:embed="rId5"/>
          <a:stretch>
            <a:fillRect/>
          </a:stretch>
        </p:blipFill>
        <p:spPr>
          <a:xfrm>
            <a:off x="19336806" y="11809955"/>
            <a:ext cx="4206605" cy="999831"/>
          </a:xfrm>
          <a:prstGeom prst="rect">
            <a:avLst/>
          </a:prstGeom>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568f08-6d3d-45dd-a73f-448ed136e9f3">
      <Terms xmlns="http://schemas.microsoft.com/office/infopath/2007/PartnerControls"/>
    </lcf76f155ced4ddcb4097134ff3c332f>
    <TaxCatchAll xmlns="fddfcd6a-91bd-436e-90a8-f825f54355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4670AFDB14084B949AFEC3D8C8A802" ma:contentTypeVersion="15" ma:contentTypeDescription="Create a new document." ma:contentTypeScope="" ma:versionID="f1a884e004a21fafd0c70deaad0e0075">
  <xsd:schema xmlns:xsd="http://www.w3.org/2001/XMLSchema" xmlns:xs="http://www.w3.org/2001/XMLSchema" xmlns:p="http://schemas.microsoft.com/office/2006/metadata/properties" xmlns:ns2="e0568f08-6d3d-45dd-a73f-448ed136e9f3" xmlns:ns3="fddfcd6a-91bd-436e-90a8-f825f5435516" targetNamespace="http://schemas.microsoft.com/office/2006/metadata/properties" ma:root="true" ma:fieldsID="25d20ba12d035595959d151a84b2ca20" ns2:_="" ns3:_="">
    <xsd:import namespace="e0568f08-6d3d-45dd-a73f-448ed136e9f3"/>
    <xsd:import namespace="fddfcd6a-91bd-436e-90a8-f825f54355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68f08-6d3d-45dd-a73f-448ed136e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a174779-9f33-4c96-9c8a-d5811d7577b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cd6a-91bd-436e-90a8-f825f54355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4632fb-4a2b-40c3-95a3-a1504f1ba9be}" ma:internalName="TaxCatchAll" ma:showField="CatchAllData" ma:web="fddfcd6a-91bd-436e-90a8-f825f54355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C18F76-EA9C-4BB0-AFC3-2BD5CC0A066D}">
  <ds:schemaRefs>
    <ds:schemaRef ds:uri="http://schemas.microsoft.com/sharepoint/v3/contenttype/forms"/>
  </ds:schemaRefs>
</ds:datastoreItem>
</file>

<file path=customXml/itemProps2.xml><?xml version="1.0" encoding="utf-8"?>
<ds:datastoreItem xmlns:ds="http://schemas.openxmlformats.org/officeDocument/2006/customXml" ds:itemID="{BEA2BC87-7AFB-4E6C-88BD-7A31D1F7C0F0}">
  <ds:schemaRefs>
    <ds:schemaRef ds:uri="http://schemas.microsoft.com/office/2006/metadata/properties"/>
    <ds:schemaRef ds:uri="http://schemas.microsoft.com/office/infopath/2007/PartnerControls"/>
    <ds:schemaRef ds:uri="e0568f08-6d3d-45dd-a73f-448ed136e9f3"/>
    <ds:schemaRef ds:uri="fddfcd6a-91bd-436e-90a8-f825f5435516"/>
  </ds:schemaRefs>
</ds:datastoreItem>
</file>

<file path=customXml/itemProps3.xml><?xml version="1.0" encoding="utf-8"?>
<ds:datastoreItem xmlns:ds="http://schemas.openxmlformats.org/officeDocument/2006/customXml" ds:itemID="{F91A856A-2F0A-4174-A33C-4182A97BB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68f08-6d3d-45dd-a73f-448ed136e9f3"/>
    <ds:schemaRef ds:uri="fddfcd6a-91bd-436e-90a8-f825f5435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931</Words>
  <Application>Microsoft Office PowerPoint</Application>
  <PresentationFormat>Custom</PresentationFormat>
  <Paragraphs>74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Helvetica Neue</vt:lpstr>
      <vt:lpstr>Arial</vt:lpstr>
      <vt:lpstr>Lato Black</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Mercer</dc:creator>
  <cp:lastModifiedBy>Susan Rose</cp:lastModifiedBy>
  <cp:revision>4</cp:revision>
  <dcterms:modified xsi:type="dcterms:W3CDTF">2025-02-20T16:27:06Z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0x010100FA4670AFDB14084B949AFEC3D8C8A802</vt:lpwstr>
  </property>
  <property fmtid="{D5CDD505-2E9C-101B-9397-08002B2CF9AE}" pid="3" name="MediaServiceImageTags">
    <vt:lpwstr/>
  </property>
</Properties>
</file>